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700" r:id="rId5"/>
    <p:sldMasterId id="2147483713" r:id="rId6"/>
    <p:sldMasterId id="2147483727" r:id="rId7"/>
  </p:sldMasterIdLst>
  <p:notesMasterIdLst>
    <p:notesMasterId r:id="rId67"/>
  </p:notesMasterIdLst>
  <p:sldIdLst>
    <p:sldId id="481" r:id="rId8"/>
    <p:sldId id="446" r:id="rId9"/>
    <p:sldId id="483" r:id="rId10"/>
    <p:sldId id="480" r:id="rId11"/>
    <p:sldId id="447" r:id="rId12"/>
    <p:sldId id="448" r:id="rId13"/>
    <p:sldId id="484" r:id="rId14"/>
    <p:sldId id="485" r:id="rId15"/>
    <p:sldId id="487" r:id="rId16"/>
    <p:sldId id="451" r:id="rId17"/>
    <p:sldId id="452" r:id="rId18"/>
    <p:sldId id="453" r:id="rId19"/>
    <p:sldId id="488" r:id="rId20"/>
    <p:sldId id="454" r:id="rId21"/>
    <p:sldId id="455" r:id="rId22"/>
    <p:sldId id="505" r:id="rId23"/>
    <p:sldId id="490" r:id="rId24"/>
    <p:sldId id="489" r:id="rId25"/>
    <p:sldId id="456" r:id="rId26"/>
    <p:sldId id="491" r:id="rId27"/>
    <p:sldId id="457" r:id="rId28"/>
    <p:sldId id="458" r:id="rId29"/>
    <p:sldId id="492" r:id="rId30"/>
    <p:sldId id="459" r:id="rId31"/>
    <p:sldId id="460" r:id="rId32"/>
    <p:sldId id="493" r:id="rId33"/>
    <p:sldId id="461" r:id="rId34"/>
    <p:sldId id="494" r:id="rId35"/>
    <p:sldId id="462" r:id="rId36"/>
    <p:sldId id="495" r:id="rId37"/>
    <p:sldId id="463" r:id="rId38"/>
    <p:sldId id="496" r:id="rId39"/>
    <p:sldId id="464" r:id="rId40"/>
    <p:sldId id="497" r:id="rId41"/>
    <p:sldId id="465" r:id="rId42"/>
    <p:sldId id="498" r:id="rId43"/>
    <p:sldId id="499" r:id="rId44"/>
    <p:sldId id="467" r:id="rId45"/>
    <p:sldId id="469" r:id="rId46"/>
    <p:sldId id="466" r:id="rId47"/>
    <p:sldId id="468" r:id="rId48"/>
    <p:sldId id="500" r:id="rId49"/>
    <p:sldId id="501" r:id="rId50"/>
    <p:sldId id="502" r:id="rId51"/>
    <p:sldId id="503" r:id="rId52"/>
    <p:sldId id="512" r:id="rId53"/>
    <p:sldId id="511" r:id="rId54"/>
    <p:sldId id="513" r:id="rId55"/>
    <p:sldId id="514" r:id="rId56"/>
    <p:sldId id="504" r:id="rId57"/>
    <p:sldId id="478" r:id="rId58"/>
    <p:sldId id="515" r:id="rId59"/>
    <p:sldId id="479" r:id="rId60"/>
    <p:sldId id="486" r:id="rId61"/>
    <p:sldId id="506" r:id="rId62"/>
    <p:sldId id="507" r:id="rId63"/>
    <p:sldId id="508" r:id="rId64"/>
    <p:sldId id="509" r:id="rId65"/>
    <p:sldId id="510"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vercamp, Susan" initials="SM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865ED-9EC2-4567-AA0F-DB4EAF1A422E}" v="8" dt="2021-09-23T20:38:21.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33" autoAdjust="0"/>
    <p:restoredTop sz="84031" autoAdjust="0"/>
  </p:normalViewPr>
  <p:slideViewPr>
    <p:cSldViewPr>
      <p:cViewPr varScale="1">
        <p:scale>
          <a:sx n="37" d="100"/>
          <a:sy n="37" d="100"/>
        </p:scale>
        <p:origin x="1368" y="48"/>
      </p:cViewPr>
      <p:guideLst>
        <p:guide orient="horz" pos="2160"/>
        <p:guide pos="2880"/>
      </p:guideLst>
    </p:cSldViewPr>
  </p:slideViewPr>
  <p:outlineViewPr>
    <p:cViewPr>
      <p:scale>
        <a:sx n="33" d="100"/>
        <a:sy n="33" d="100"/>
      </p:scale>
      <p:origin x="0" y="5016"/>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16.xml"/><Relationship Id="rId1"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Havercamp" clId="Web-{855865ED-9EC2-4567-AA0F-DB4EAF1A422E}"/>
    <pc:docChg chg="sldOrd">
      <pc:chgData name="Susan Havercamp" userId="" providerId="" clId="Web-{855865ED-9EC2-4567-AA0F-DB4EAF1A422E}" dt="2021-09-23T20:38:21.417" v="7"/>
      <pc:docMkLst>
        <pc:docMk/>
      </pc:docMkLst>
      <pc:sldChg chg="ord">
        <pc:chgData name="Susan Havercamp" userId="" providerId="" clId="Web-{855865ED-9EC2-4567-AA0F-DB4EAF1A422E}" dt="2021-09-23T20:37:38.104" v="5"/>
        <pc:sldMkLst>
          <pc:docMk/>
          <pc:sldMk cId="927147054" sldId="446"/>
        </pc:sldMkLst>
      </pc:sldChg>
      <pc:sldChg chg="ord">
        <pc:chgData name="Susan Havercamp" userId="" providerId="" clId="Web-{855865ED-9EC2-4567-AA0F-DB4EAF1A422E}" dt="2021-09-23T20:38:21.417" v="7"/>
        <pc:sldMkLst>
          <pc:docMk/>
          <pc:sldMk cId="979867039" sldId="51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21.xml"/><Relationship Id="rId1" Type="http://schemas.openxmlformats.org/officeDocument/2006/relationships/slide" Target="../slides/slide15.xml"/></Relationships>
</file>

<file path=ppt/diagrams/_rels/data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D38CF5-9957-431D-8BEC-290F3F7AF9DD}" type="doc">
      <dgm:prSet loTypeId="urn:microsoft.com/office/officeart/2005/8/layout/hList6" loCatId="list" qsTypeId="urn:microsoft.com/office/officeart/2005/8/quickstyle/simple2" qsCatId="simple" csTypeId="urn:microsoft.com/office/officeart/2005/8/colors/accent0_3" csCatId="mainScheme" phldr="1"/>
      <dgm:spPr/>
    </dgm:pt>
    <dgm:pt modelId="{2298B8E2-2707-43DC-8AF3-AFA19F902F5B}">
      <dgm:prSet phldrT="[Text]"/>
      <dgm:spPr>
        <a:solidFill>
          <a:srgbClr val="7C7A7A"/>
        </a:solidFill>
      </dgm:spPr>
      <dgm:t>
        <a:bodyPr/>
        <a:lstStyle/>
        <a:p>
          <a:r>
            <a:rPr lang="en-US" dirty="0"/>
            <a:t>Contextual and Conceptual Framework on Disabilities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EDA4B3E-61F3-4B70-B5A2-EF12B82C7C63}" type="parTrans" cxnId="{B50B50C4-389B-4FE4-B714-2DDAB1AE86F1}">
      <dgm:prSet/>
      <dgm:spPr/>
      <dgm:t>
        <a:bodyPr/>
        <a:lstStyle/>
        <a:p>
          <a:endParaRPr lang="en-US"/>
        </a:p>
      </dgm:t>
    </dgm:pt>
    <dgm:pt modelId="{228A0737-9891-46F6-A298-654463782722}" type="sibTrans" cxnId="{B50B50C4-389B-4FE4-B714-2DDAB1AE86F1}">
      <dgm:prSet/>
      <dgm:spPr/>
      <dgm:t>
        <a:bodyPr/>
        <a:lstStyle/>
        <a:p>
          <a:endParaRPr lang="en-US"/>
        </a:p>
      </dgm:t>
    </dgm:pt>
    <dgm:pt modelId="{C49E898C-223F-45FE-AD59-33D3A179B3E1}">
      <dgm:prSet phldrT="[Text]"/>
      <dgm:spPr>
        <a:solidFill>
          <a:srgbClr val="9E5048"/>
        </a:solidFill>
      </dgm:spPr>
      <dgm:t>
        <a:bodyPr/>
        <a:lstStyle/>
        <a:p>
          <a:r>
            <a:rPr lang="en-US" dirty="0"/>
            <a:t>Legal Obligations and Responsibilities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39E4322F-3DD0-45B3-9C03-72F2DD15B0DF}" type="parTrans" cxnId="{46B4F4A5-63F6-45F9-AECE-844C899A45E3}">
      <dgm:prSet/>
      <dgm:spPr/>
      <dgm:t>
        <a:bodyPr/>
        <a:lstStyle/>
        <a:p>
          <a:endParaRPr lang="en-US"/>
        </a:p>
      </dgm:t>
    </dgm:pt>
    <dgm:pt modelId="{00E840CC-4919-43C1-8CE3-26152E17D883}" type="sibTrans" cxnId="{46B4F4A5-63F6-45F9-AECE-844C899A45E3}">
      <dgm:prSet/>
      <dgm:spPr/>
      <dgm:t>
        <a:bodyPr/>
        <a:lstStyle/>
        <a:p>
          <a:endParaRPr lang="en-US"/>
        </a:p>
      </dgm:t>
    </dgm:pt>
    <dgm:pt modelId="{B978067F-C926-4F09-8758-FC89553C22F8}">
      <dgm:prSet phldrT="[Text]"/>
      <dgm:spPr>
        <a:solidFill>
          <a:srgbClr val="7F6967"/>
        </a:solidFill>
      </dgm:spPr>
      <dgm:t>
        <a:bodyPr/>
        <a:lstStyle/>
        <a:p>
          <a:r>
            <a:rPr lang="en-US" dirty="0"/>
            <a:t>Professionalism and Patient-Centered Care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1CF9FD0-59ED-47C0-B18B-8077E54562B9}" type="sibTrans" cxnId="{2D4956B7-279E-44C5-8D08-D5EF53E68DFD}">
      <dgm:prSet/>
      <dgm:spPr/>
      <dgm:t>
        <a:bodyPr/>
        <a:lstStyle/>
        <a:p>
          <a:endParaRPr lang="en-US"/>
        </a:p>
      </dgm:t>
    </dgm:pt>
    <dgm:pt modelId="{508FFA4C-52D7-43B8-A8E2-39DEDE57B772}" type="parTrans" cxnId="{2D4956B7-279E-44C5-8D08-D5EF53E68DFD}">
      <dgm:prSet/>
      <dgm:spPr/>
      <dgm:t>
        <a:bodyPr/>
        <a:lstStyle/>
        <a:p>
          <a:endParaRPr lang="en-US"/>
        </a:p>
      </dgm:t>
    </dgm:pt>
    <dgm:pt modelId="{5EE33EA6-83C3-4D90-AB46-D898052910B4}" type="pres">
      <dgm:prSet presAssocID="{DDD38CF5-9957-431D-8BEC-290F3F7AF9DD}" presName="Name0" presStyleCnt="0">
        <dgm:presLayoutVars>
          <dgm:dir/>
          <dgm:resizeHandles val="exact"/>
        </dgm:presLayoutVars>
      </dgm:prSet>
      <dgm:spPr/>
    </dgm:pt>
    <dgm:pt modelId="{6928B4C9-EF0B-4D2D-ACBC-53E5FDC474CE}" type="pres">
      <dgm:prSet presAssocID="{2298B8E2-2707-43DC-8AF3-AFA19F902F5B}" presName="node" presStyleLbl="node1" presStyleIdx="0" presStyleCnt="3">
        <dgm:presLayoutVars>
          <dgm:bulletEnabled val="1"/>
        </dgm:presLayoutVars>
      </dgm:prSet>
      <dgm:spPr/>
    </dgm:pt>
    <dgm:pt modelId="{55BE9FB5-1024-4248-AF68-02270D24B3E7}" type="pres">
      <dgm:prSet presAssocID="{228A0737-9891-46F6-A298-654463782722}" presName="sibTrans" presStyleCnt="0"/>
      <dgm:spPr/>
    </dgm:pt>
    <dgm:pt modelId="{9393008E-94AB-42CA-B947-2E73B1772FAB}" type="pres">
      <dgm:prSet presAssocID="{B978067F-C926-4F09-8758-FC89553C22F8}" presName="node" presStyleLbl="node1" presStyleIdx="1" presStyleCnt="3">
        <dgm:presLayoutVars>
          <dgm:bulletEnabled val="1"/>
        </dgm:presLayoutVars>
      </dgm:prSet>
      <dgm:spPr/>
    </dgm:pt>
    <dgm:pt modelId="{8A657B22-5F4C-47A1-9A2F-A153ACE957A6}" type="pres">
      <dgm:prSet presAssocID="{21CF9FD0-59ED-47C0-B18B-8077E54562B9}" presName="sibTrans" presStyleCnt="0"/>
      <dgm:spPr/>
    </dgm:pt>
    <dgm:pt modelId="{435DC32C-4A7D-4F76-B663-EF9A5492D3DC}" type="pres">
      <dgm:prSet presAssocID="{C49E898C-223F-45FE-AD59-33D3A179B3E1}" presName="node" presStyleLbl="node1" presStyleIdx="2" presStyleCnt="3">
        <dgm:presLayoutVars>
          <dgm:bulletEnabled val="1"/>
        </dgm:presLayoutVars>
      </dgm:prSet>
      <dgm:spPr/>
    </dgm:pt>
  </dgm:ptLst>
  <dgm:cxnLst>
    <dgm:cxn modelId="{AE377A23-D018-4496-AB9C-3152F0585458}" type="presOf" srcId="{DDD38CF5-9957-431D-8BEC-290F3F7AF9DD}" destId="{5EE33EA6-83C3-4D90-AB46-D898052910B4}" srcOrd="0" destOrd="0" presId="urn:microsoft.com/office/officeart/2005/8/layout/hList6"/>
    <dgm:cxn modelId="{46B4F4A5-63F6-45F9-AECE-844C899A45E3}" srcId="{DDD38CF5-9957-431D-8BEC-290F3F7AF9DD}" destId="{C49E898C-223F-45FE-AD59-33D3A179B3E1}" srcOrd="2" destOrd="0" parTransId="{39E4322F-3DD0-45B3-9C03-72F2DD15B0DF}" sibTransId="{00E840CC-4919-43C1-8CE3-26152E17D883}"/>
    <dgm:cxn modelId="{2D4956B7-279E-44C5-8D08-D5EF53E68DFD}" srcId="{DDD38CF5-9957-431D-8BEC-290F3F7AF9DD}" destId="{B978067F-C926-4F09-8758-FC89553C22F8}" srcOrd="1" destOrd="0" parTransId="{508FFA4C-52D7-43B8-A8E2-39DEDE57B772}" sibTransId="{21CF9FD0-59ED-47C0-B18B-8077E54562B9}"/>
    <dgm:cxn modelId="{86EDD9BC-F6BC-475D-AAAD-2488B54D8849}" type="presOf" srcId="{B978067F-C926-4F09-8758-FC89553C22F8}" destId="{9393008E-94AB-42CA-B947-2E73B1772FAB}" srcOrd="0" destOrd="0" presId="urn:microsoft.com/office/officeart/2005/8/layout/hList6"/>
    <dgm:cxn modelId="{B50B50C4-389B-4FE4-B714-2DDAB1AE86F1}" srcId="{DDD38CF5-9957-431D-8BEC-290F3F7AF9DD}" destId="{2298B8E2-2707-43DC-8AF3-AFA19F902F5B}" srcOrd="0" destOrd="0" parTransId="{8EDA4B3E-61F3-4B70-B5A2-EF12B82C7C63}" sibTransId="{228A0737-9891-46F6-A298-654463782722}"/>
    <dgm:cxn modelId="{9095EBDC-2D6C-4610-8110-AA9648F04D11}" type="presOf" srcId="{C49E898C-223F-45FE-AD59-33D3A179B3E1}" destId="{435DC32C-4A7D-4F76-B663-EF9A5492D3DC}" srcOrd="0" destOrd="0" presId="urn:microsoft.com/office/officeart/2005/8/layout/hList6"/>
    <dgm:cxn modelId="{F724B3F4-9FAA-41E2-A637-C24F1A349336}" type="presOf" srcId="{2298B8E2-2707-43DC-8AF3-AFA19F902F5B}" destId="{6928B4C9-EF0B-4D2D-ACBC-53E5FDC474CE}" srcOrd="0" destOrd="0" presId="urn:microsoft.com/office/officeart/2005/8/layout/hList6"/>
    <dgm:cxn modelId="{9A97EBDC-5641-4582-AC7D-7D56EE127521}" type="presParOf" srcId="{5EE33EA6-83C3-4D90-AB46-D898052910B4}" destId="{6928B4C9-EF0B-4D2D-ACBC-53E5FDC474CE}" srcOrd="0" destOrd="0" presId="urn:microsoft.com/office/officeart/2005/8/layout/hList6"/>
    <dgm:cxn modelId="{579CD65F-A548-4105-A46C-C92351C1087F}" type="presParOf" srcId="{5EE33EA6-83C3-4D90-AB46-D898052910B4}" destId="{55BE9FB5-1024-4248-AF68-02270D24B3E7}" srcOrd="1" destOrd="0" presId="urn:microsoft.com/office/officeart/2005/8/layout/hList6"/>
    <dgm:cxn modelId="{9AC1ACF0-A5DE-4EAF-95B1-37645D30204C}" type="presParOf" srcId="{5EE33EA6-83C3-4D90-AB46-D898052910B4}" destId="{9393008E-94AB-42CA-B947-2E73B1772FAB}" srcOrd="2" destOrd="0" presId="urn:microsoft.com/office/officeart/2005/8/layout/hList6"/>
    <dgm:cxn modelId="{B1B68EFB-BCF3-4578-9E17-49EE4F2C6B24}" type="presParOf" srcId="{5EE33EA6-83C3-4D90-AB46-D898052910B4}" destId="{8A657B22-5F4C-47A1-9A2F-A153ACE957A6}" srcOrd="3" destOrd="0" presId="urn:microsoft.com/office/officeart/2005/8/layout/hList6"/>
    <dgm:cxn modelId="{4A9F70E9-E8D3-415D-865C-1E82FCE9645D}" type="presParOf" srcId="{5EE33EA6-83C3-4D90-AB46-D898052910B4}" destId="{435DC32C-4A7D-4F76-B663-EF9A5492D3D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38CF5-9957-431D-8BEC-290F3F7AF9DD}" type="doc">
      <dgm:prSet loTypeId="urn:microsoft.com/office/officeart/2005/8/layout/hList6" loCatId="list" qsTypeId="urn:microsoft.com/office/officeart/2005/8/quickstyle/simple2" qsCatId="simple" csTypeId="urn:microsoft.com/office/officeart/2005/8/colors/accent0_3" csCatId="mainScheme" phldr="1"/>
      <dgm:spPr/>
    </dgm:pt>
    <dgm:pt modelId="{2298B8E2-2707-43DC-8AF3-AFA19F902F5B}">
      <dgm:prSet phldrT="[Text]"/>
      <dgm:spPr>
        <a:solidFill>
          <a:srgbClr val="B24438"/>
        </a:solidFill>
      </dgm:spPr>
      <dgm:t>
        <a:bodyPr/>
        <a:lstStyle/>
        <a:p>
          <a:r>
            <a:rPr lang="en-US" dirty="0"/>
            <a:t>Teams and Systems Based Practice</a:t>
          </a:r>
        </a:p>
      </dgm:t>
    </dgm:pt>
    <dgm:pt modelId="{8EDA4B3E-61F3-4B70-B5A2-EF12B82C7C63}" type="parTrans" cxnId="{B50B50C4-389B-4FE4-B714-2DDAB1AE86F1}">
      <dgm:prSet/>
      <dgm:spPr/>
      <dgm:t>
        <a:bodyPr/>
        <a:lstStyle/>
        <a:p>
          <a:endParaRPr lang="en-US"/>
        </a:p>
      </dgm:t>
    </dgm:pt>
    <dgm:pt modelId="{228A0737-9891-46F6-A298-654463782722}" type="sibTrans" cxnId="{B50B50C4-389B-4FE4-B714-2DDAB1AE86F1}">
      <dgm:prSet/>
      <dgm:spPr/>
      <dgm:t>
        <a:bodyPr/>
        <a:lstStyle/>
        <a:p>
          <a:endParaRPr lang="en-US"/>
        </a:p>
      </dgm:t>
    </dgm:pt>
    <dgm:pt modelId="{C49E898C-223F-45FE-AD59-33D3A179B3E1}">
      <dgm:prSet phldrT="[Text]"/>
      <dgm:spPr>
        <a:solidFill>
          <a:srgbClr val="E91111"/>
        </a:solidFill>
      </dgm:spPr>
      <dgm:t>
        <a:bodyPr/>
        <a:lstStyle/>
        <a:p>
          <a:r>
            <a:rPr lang="en-US" dirty="0"/>
            <a:t>Clinical Care over the Lifespan and during Transitions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9E4322F-3DD0-45B3-9C03-72F2DD15B0DF}" type="parTrans" cxnId="{46B4F4A5-63F6-45F9-AECE-844C899A45E3}">
      <dgm:prSet/>
      <dgm:spPr/>
      <dgm:t>
        <a:bodyPr/>
        <a:lstStyle/>
        <a:p>
          <a:endParaRPr lang="en-US"/>
        </a:p>
      </dgm:t>
    </dgm:pt>
    <dgm:pt modelId="{00E840CC-4919-43C1-8CE3-26152E17D883}" type="sibTrans" cxnId="{46B4F4A5-63F6-45F9-AECE-844C899A45E3}">
      <dgm:prSet/>
      <dgm:spPr/>
      <dgm:t>
        <a:bodyPr/>
        <a:lstStyle/>
        <a:p>
          <a:endParaRPr lang="en-US"/>
        </a:p>
      </dgm:t>
    </dgm:pt>
    <dgm:pt modelId="{B978067F-C926-4F09-8758-FC89553C22F8}">
      <dgm:prSet phldrT="[Text]"/>
      <dgm:spPr>
        <a:solidFill>
          <a:srgbClr val="CC3E22"/>
        </a:solidFill>
      </dgm:spPr>
      <dgm:t>
        <a:bodyPr/>
        <a:lstStyle/>
        <a:p>
          <a:r>
            <a:rPr lang="en-US" dirty="0"/>
            <a:t>Clinical Assessment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1CF9FD0-59ED-47C0-B18B-8077E54562B9}" type="sibTrans" cxnId="{2D4956B7-279E-44C5-8D08-D5EF53E68DFD}">
      <dgm:prSet/>
      <dgm:spPr/>
      <dgm:t>
        <a:bodyPr/>
        <a:lstStyle/>
        <a:p>
          <a:endParaRPr lang="en-US"/>
        </a:p>
      </dgm:t>
    </dgm:pt>
    <dgm:pt modelId="{508FFA4C-52D7-43B8-A8E2-39DEDE57B772}" type="parTrans" cxnId="{2D4956B7-279E-44C5-8D08-D5EF53E68DFD}">
      <dgm:prSet/>
      <dgm:spPr/>
      <dgm:t>
        <a:bodyPr/>
        <a:lstStyle/>
        <a:p>
          <a:endParaRPr lang="en-US"/>
        </a:p>
      </dgm:t>
    </dgm:pt>
    <dgm:pt modelId="{5EE33EA6-83C3-4D90-AB46-D898052910B4}" type="pres">
      <dgm:prSet presAssocID="{DDD38CF5-9957-431D-8BEC-290F3F7AF9DD}" presName="Name0" presStyleCnt="0">
        <dgm:presLayoutVars>
          <dgm:dir/>
          <dgm:resizeHandles val="exact"/>
        </dgm:presLayoutVars>
      </dgm:prSet>
      <dgm:spPr/>
    </dgm:pt>
    <dgm:pt modelId="{6928B4C9-EF0B-4D2D-ACBC-53E5FDC474CE}" type="pres">
      <dgm:prSet presAssocID="{2298B8E2-2707-43DC-8AF3-AFA19F902F5B}" presName="node" presStyleLbl="node1" presStyleIdx="0" presStyleCnt="3">
        <dgm:presLayoutVars>
          <dgm:bulletEnabled val="1"/>
        </dgm:presLayoutVars>
      </dgm:prSet>
      <dgm:spPr/>
    </dgm:pt>
    <dgm:pt modelId="{55BE9FB5-1024-4248-AF68-02270D24B3E7}" type="pres">
      <dgm:prSet presAssocID="{228A0737-9891-46F6-A298-654463782722}" presName="sibTrans" presStyleCnt="0"/>
      <dgm:spPr/>
    </dgm:pt>
    <dgm:pt modelId="{9393008E-94AB-42CA-B947-2E73B1772FAB}" type="pres">
      <dgm:prSet presAssocID="{B978067F-C926-4F09-8758-FC89553C22F8}" presName="node" presStyleLbl="node1" presStyleIdx="1" presStyleCnt="3">
        <dgm:presLayoutVars>
          <dgm:bulletEnabled val="1"/>
        </dgm:presLayoutVars>
      </dgm:prSet>
      <dgm:spPr/>
    </dgm:pt>
    <dgm:pt modelId="{8A657B22-5F4C-47A1-9A2F-A153ACE957A6}" type="pres">
      <dgm:prSet presAssocID="{21CF9FD0-59ED-47C0-B18B-8077E54562B9}" presName="sibTrans" presStyleCnt="0"/>
      <dgm:spPr/>
    </dgm:pt>
    <dgm:pt modelId="{435DC32C-4A7D-4F76-B663-EF9A5492D3DC}" type="pres">
      <dgm:prSet presAssocID="{C49E898C-223F-45FE-AD59-33D3A179B3E1}" presName="node" presStyleLbl="node1" presStyleIdx="2" presStyleCnt="3">
        <dgm:presLayoutVars>
          <dgm:bulletEnabled val="1"/>
        </dgm:presLayoutVars>
      </dgm:prSet>
      <dgm:spPr/>
    </dgm:pt>
  </dgm:ptLst>
  <dgm:cxnLst>
    <dgm:cxn modelId="{AE377A23-D018-4496-AB9C-3152F0585458}" type="presOf" srcId="{DDD38CF5-9957-431D-8BEC-290F3F7AF9DD}" destId="{5EE33EA6-83C3-4D90-AB46-D898052910B4}" srcOrd="0" destOrd="0" presId="urn:microsoft.com/office/officeart/2005/8/layout/hList6"/>
    <dgm:cxn modelId="{46B4F4A5-63F6-45F9-AECE-844C899A45E3}" srcId="{DDD38CF5-9957-431D-8BEC-290F3F7AF9DD}" destId="{C49E898C-223F-45FE-AD59-33D3A179B3E1}" srcOrd="2" destOrd="0" parTransId="{39E4322F-3DD0-45B3-9C03-72F2DD15B0DF}" sibTransId="{00E840CC-4919-43C1-8CE3-26152E17D883}"/>
    <dgm:cxn modelId="{2D4956B7-279E-44C5-8D08-D5EF53E68DFD}" srcId="{DDD38CF5-9957-431D-8BEC-290F3F7AF9DD}" destId="{B978067F-C926-4F09-8758-FC89553C22F8}" srcOrd="1" destOrd="0" parTransId="{508FFA4C-52D7-43B8-A8E2-39DEDE57B772}" sibTransId="{21CF9FD0-59ED-47C0-B18B-8077E54562B9}"/>
    <dgm:cxn modelId="{86EDD9BC-F6BC-475D-AAAD-2488B54D8849}" type="presOf" srcId="{B978067F-C926-4F09-8758-FC89553C22F8}" destId="{9393008E-94AB-42CA-B947-2E73B1772FAB}" srcOrd="0" destOrd="0" presId="urn:microsoft.com/office/officeart/2005/8/layout/hList6"/>
    <dgm:cxn modelId="{B50B50C4-389B-4FE4-B714-2DDAB1AE86F1}" srcId="{DDD38CF5-9957-431D-8BEC-290F3F7AF9DD}" destId="{2298B8E2-2707-43DC-8AF3-AFA19F902F5B}" srcOrd="0" destOrd="0" parTransId="{8EDA4B3E-61F3-4B70-B5A2-EF12B82C7C63}" sibTransId="{228A0737-9891-46F6-A298-654463782722}"/>
    <dgm:cxn modelId="{9095EBDC-2D6C-4610-8110-AA9648F04D11}" type="presOf" srcId="{C49E898C-223F-45FE-AD59-33D3A179B3E1}" destId="{435DC32C-4A7D-4F76-B663-EF9A5492D3DC}" srcOrd="0" destOrd="0" presId="urn:microsoft.com/office/officeart/2005/8/layout/hList6"/>
    <dgm:cxn modelId="{F724B3F4-9FAA-41E2-A637-C24F1A349336}" type="presOf" srcId="{2298B8E2-2707-43DC-8AF3-AFA19F902F5B}" destId="{6928B4C9-EF0B-4D2D-ACBC-53E5FDC474CE}" srcOrd="0" destOrd="0" presId="urn:microsoft.com/office/officeart/2005/8/layout/hList6"/>
    <dgm:cxn modelId="{9A97EBDC-5641-4582-AC7D-7D56EE127521}" type="presParOf" srcId="{5EE33EA6-83C3-4D90-AB46-D898052910B4}" destId="{6928B4C9-EF0B-4D2D-ACBC-53E5FDC474CE}" srcOrd="0" destOrd="0" presId="urn:microsoft.com/office/officeart/2005/8/layout/hList6"/>
    <dgm:cxn modelId="{579CD65F-A548-4105-A46C-C92351C1087F}" type="presParOf" srcId="{5EE33EA6-83C3-4D90-AB46-D898052910B4}" destId="{55BE9FB5-1024-4248-AF68-02270D24B3E7}" srcOrd="1" destOrd="0" presId="urn:microsoft.com/office/officeart/2005/8/layout/hList6"/>
    <dgm:cxn modelId="{9AC1ACF0-A5DE-4EAF-95B1-37645D30204C}" type="presParOf" srcId="{5EE33EA6-83C3-4D90-AB46-D898052910B4}" destId="{9393008E-94AB-42CA-B947-2E73B1772FAB}" srcOrd="2" destOrd="0" presId="urn:microsoft.com/office/officeart/2005/8/layout/hList6"/>
    <dgm:cxn modelId="{B1B68EFB-BCF3-4578-9E17-49EE4F2C6B24}" type="presParOf" srcId="{5EE33EA6-83C3-4D90-AB46-D898052910B4}" destId="{8A657B22-5F4C-47A1-9A2F-A153ACE957A6}" srcOrd="3" destOrd="0" presId="urn:microsoft.com/office/officeart/2005/8/layout/hList6"/>
    <dgm:cxn modelId="{4A9F70E9-E8D3-415D-865C-1E82FCE9645D}" type="presParOf" srcId="{5EE33EA6-83C3-4D90-AB46-D898052910B4}" destId="{435DC32C-4A7D-4F76-B663-EF9A5492D3DC}" srcOrd="4"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8B4C9-EF0B-4D2D-ACBC-53E5FDC474CE}">
      <dsp:nvSpPr>
        <dsp:cNvPr id="0" name=""/>
        <dsp:cNvSpPr/>
      </dsp:nvSpPr>
      <dsp:spPr>
        <a:xfrm rot="16200000">
          <a:off x="11182" y="-10669"/>
          <a:ext cx="1311966" cy="1333305"/>
        </a:xfrm>
        <a:prstGeom prst="flowChartManualOperation">
          <a:avLst/>
        </a:prstGeom>
        <a:solidFill>
          <a:srgbClr val="7C7A7A"/>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kern="1200" dirty="0"/>
            <a:t>Contextual and Conceptual Framework on Disabilities</a:t>
          </a:r>
        </a:p>
      </dsp:txBody>
      <dsp:txXfrm rot="5400000">
        <a:off x="513" y="262393"/>
        <a:ext cx="1333305" cy="787180"/>
      </dsp:txXfrm>
    </dsp:sp>
    <dsp:sp modelId="{9393008E-94AB-42CA-B947-2E73B1772FAB}">
      <dsp:nvSpPr>
        <dsp:cNvPr id="0" name=""/>
        <dsp:cNvSpPr/>
      </dsp:nvSpPr>
      <dsp:spPr>
        <a:xfrm rot="16200000">
          <a:off x="1444485" y="-10669"/>
          <a:ext cx="1311966" cy="1333305"/>
        </a:xfrm>
        <a:prstGeom prst="flowChartManualOperation">
          <a:avLst/>
        </a:prstGeom>
        <a:solidFill>
          <a:srgbClr val="7F6967"/>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kern="1200" dirty="0"/>
            <a:t>Professionalism and Patient-Centered Care</a:t>
          </a:r>
        </a:p>
      </dsp:txBody>
      <dsp:txXfrm rot="5400000">
        <a:off x="1433816" y="262393"/>
        <a:ext cx="1333305" cy="787180"/>
      </dsp:txXfrm>
    </dsp:sp>
    <dsp:sp modelId="{435DC32C-4A7D-4F76-B663-EF9A5492D3DC}">
      <dsp:nvSpPr>
        <dsp:cNvPr id="0" name=""/>
        <dsp:cNvSpPr/>
      </dsp:nvSpPr>
      <dsp:spPr>
        <a:xfrm rot="16200000">
          <a:off x="2877789" y="-10669"/>
          <a:ext cx="1311966" cy="1333305"/>
        </a:xfrm>
        <a:prstGeom prst="flowChartManualOperation">
          <a:avLst/>
        </a:prstGeom>
        <a:solidFill>
          <a:srgbClr val="9E504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0" rIns="82538" bIns="0" numCol="1" spcCol="1270" anchor="ctr" anchorCtr="0">
          <a:noAutofit/>
        </a:bodyPr>
        <a:lstStyle/>
        <a:p>
          <a:pPr marL="0" lvl="0" indent="0" algn="ctr" defTabSz="577850">
            <a:lnSpc>
              <a:spcPct val="90000"/>
            </a:lnSpc>
            <a:spcBef>
              <a:spcPct val="0"/>
            </a:spcBef>
            <a:spcAft>
              <a:spcPct val="35000"/>
            </a:spcAft>
            <a:buNone/>
          </a:pPr>
          <a:r>
            <a:rPr lang="en-US" sz="1300" kern="1200" dirty="0"/>
            <a:t>Legal Obligations and Responsibilities </a:t>
          </a:r>
        </a:p>
      </dsp:txBody>
      <dsp:txXfrm rot="5400000">
        <a:off x="2867120" y="262393"/>
        <a:ext cx="1333305" cy="787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8B4C9-EF0B-4D2D-ACBC-53E5FDC474CE}">
      <dsp:nvSpPr>
        <dsp:cNvPr id="0" name=""/>
        <dsp:cNvSpPr/>
      </dsp:nvSpPr>
      <dsp:spPr>
        <a:xfrm rot="16200000">
          <a:off x="11462" y="-10949"/>
          <a:ext cx="1311275" cy="1333174"/>
        </a:xfrm>
        <a:prstGeom prst="flowChartManualOperation">
          <a:avLst/>
        </a:prstGeom>
        <a:solidFill>
          <a:srgbClr val="B24438"/>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643" bIns="0" numCol="1" spcCol="1270" anchor="ctr" anchorCtr="0">
          <a:noAutofit/>
        </a:bodyPr>
        <a:lstStyle/>
        <a:p>
          <a:pPr marL="0" lvl="0" indent="0" algn="ctr" defTabSz="533400">
            <a:lnSpc>
              <a:spcPct val="90000"/>
            </a:lnSpc>
            <a:spcBef>
              <a:spcPct val="0"/>
            </a:spcBef>
            <a:spcAft>
              <a:spcPct val="35000"/>
            </a:spcAft>
            <a:buNone/>
          </a:pPr>
          <a:r>
            <a:rPr lang="en-US" sz="1200" kern="1200" dirty="0"/>
            <a:t>Teams and Systems Based Practice</a:t>
          </a:r>
        </a:p>
      </dsp:txBody>
      <dsp:txXfrm rot="5400000">
        <a:off x="513" y="262255"/>
        <a:ext cx="1333174" cy="786765"/>
      </dsp:txXfrm>
    </dsp:sp>
    <dsp:sp modelId="{9393008E-94AB-42CA-B947-2E73B1772FAB}">
      <dsp:nvSpPr>
        <dsp:cNvPr id="0" name=""/>
        <dsp:cNvSpPr/>
      </dsp:nvSpPr>
      <dsp:spPr>
        <a:xfrm rot="16200000">
          <a:off x="1444625" y="-10949"/>
          <a:ext cx="1311275" cy="1333174"/>
        </a:xfrm>
        <a:prstGeom prst="flowChartManualOperation">
          <a:avLst/>
        </a:prstGeom>
        <a:solidFill>
          <a:srgbClr val="CC3E22"/>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643" bIns="0" numCol="1" spcCol="1270" anchor="ctr" anchorCtr="0">
          <a:noAutofit/>
        </a:bodyPr>
        <a:lstStyle/>
        <a:p>
          <a:pPr marL="0" lvl="0" indent="0" algn="ctr" defTabSz="533400">
            <a:lnSpc>
              <a:spcPct val="90000"/>
            </a:lnSpc>
            <a:spcBef>
              <a:spcPct val="0"/>
            </a:spcBef>
            <a:spcAft>
              <a:spcPct val="35000"/>
            </a:spcAft>
            <a:buNone/>
          </a:pPr>
          <a:r>
            <a:rPr lang="en-US" sz="1200" kern="1200" dirty="0"/>
            <a:t>Clinical Assessment </a:t>
          </a:r>
        </a:p>
      </dsp:txBody>
      <dsp:txXfrm rot="5400000">
        <a:off x="1433676" y="262255"/>
        <a:ext cx="1333174" cy="786765"/>
      </dsp:txXfrm>
    </dsp:sp>
    <dsp:sp modelId="{435DC32C-4A7D-4F76-B663-EF9A5492D3DC}">
      <dsp:nvSpPr>
        <dsp:cNvPr id="0" name=""/>
        <dsp:cNvSpPr/>
      </dsp:nvSpPr>
      <dsp:spPr>
        <a:xfrm rot="16200000">
          <a:off x="2877787" y="-10949"/>
          <a:ext cx="1311275" cy="1333174"/>
        </a:xfrm>
        <a:prstGeom prst="flowChartManualOperation">
          <a:avLst/>
        </a:prstGeom>
        <a:solidFill>
          <a:srgbClr val="E9111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643" bIns="0" numCol="1" spcCol="1270" anchor="ctr" anchorCtr="0">
          <a:noAutofit/>
        </a:bodyPr>
        <a:lstStyle/>
        <a:p>
          <a:pPr marL="0" lvl="0" indent="0" algn="ctr" defTabSz="533400">
            <a:lnSpc>
              <a:spcPct val="90000"/>
            </a:lnSpc>
            <a:spcBef>
              <a:spcPct val="0"/>
            </a:spcBef>
            <a:spcAft>
              <a:spcPct val="35000"/>
            </a:spcAft>
            <a:buNone/>
          </a:pPr>
          <a:r>
            <a:rPr lang="en-US" sz="1200" kern="1200" dirty="0"/>
            <a:t>Clinical Care over the Lifespan and during Transitions</a:t>
          </a:r>
        </a:p>
      </dsp:txBody>
      <dsp:txXfrm rot="5400000">
        <a:off x="2866838" y="262255"/>
        <a:ext cx="1333174" cy="78676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7C776-FA1B-4786-93C5-6E6537D1895B}" type="datetimeFigureOut">
              <a:rPr lang="en-US" smtClean="0"/>
              <a:pPr/>
              <a:t>9/23/2021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7ECA98-875E-480B-A87A-A86EFF84037A}" type="slidenum">
              <a:rPr lang="en-US" smtClean="0"/>
              <a:pPr/>
              <a:t>‹#›</a:t>
            </a:fld>
            <a:endParaRPr lang="en-US"/>
          </a:p>
        </p:txBody>
      </p:sp>
    </p:spTree>
    <p:extLst>
      <p:ext uri="{BB962C8B-B14F-4D97-AF65-F5344CB8AC3E}">
        <p14:creationId xmlns:p14="http://schemas.microsoft.com/office/powerpoint/2010/main" val="32450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28f730edc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28f730edc_1_0:notes"/>
          <p:cNvSpPr txBox="1">
            <a:spLocks noGrp="1"/>
          </p:cNvSpPr>
          <p:nvPr>
            <p:ph type="body" idx="1"/>
          </p:nvPr>
        </p:nvSpPr>
        <p:spPr>
          <a:xfrm>
            <a:off x="701040" y="4415790"/>
            <a:ext cx="5608320" cy="4183500"/>
          </a:xfrm>
          <a:prstGeom prst="rect">
            <a:avLst/>
          </a:prstGeom>
        </p:spPr>
        <p:txBody>
          <a:bodyPr spcFirstLastPara="1" wrap="square" lIns="93175" tIns="46575" rIns="93175" bIns="46575" anchor="t" anchorCtr="0">
            <a:noAutofit/>
          </a:bodyPr>
          <a:lstStyle/>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people with disabilities have all sorts of health needs,</a:t>
            </a:r>
            <a:r>
              <a:rPr lang="en-US" sz="1200" b="0" i="0" u="none" strike="noStrike" cap="none" baseline="0" dirty="0">
                <a:solidFill>
                  <a:schemeClr val="dk1"/>
                </a:solidFill>
                <a:effectLst/>
                <a:latin typeface="Calibri"/>
                <a:ea typeface="Calibri"/>
                <a:cs typeface="Calibri"/>
                <a:sym typeface="Calibri"/>
              </a:rPr>
              <a:t> like everyone else</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Therefore, to address health disparities, ALL healthcare providers</a:t>
            </a:r>
            <a:r>
              <a:rPr lang="en-US" sz="1200" b="0" i="0" u="none" strike="noStrike" cap="none" baseline="0" dirty="0">
                <a:solidFill>
                  <a:schemeClr val="dk1"/>
                </a:solidFill>
                <a:effectLst/>
                <a:latin typeface="Calibri"/>
                <a:ea typeface="Calibri"/>
                <a:cs typeface="Calibri"/>
                <a:sym typeface="Calibri"/>
              </a:rPr>
              <a:t> must be trained to care for PWD</a:t>
            </a:r>
          </a:p>
          <a:p>
            <a:r>
              <a:rPr lang="en-US" sz="1200" b="0" i="0" u="none" strike="noStrike" cap="none" baseline="0" dirty="0">
                <a:solidFill>
                  <a:schemeClr val="dk1"/>
                </a:solidFill>
                <a:effectLst/>
                <a:latin typeface="Calibri"/>
                <a:ea typeface="Calibri"/>
                <a:cs typeface="Calibri"/>
                <a:sym typeface="Calibri"/>
              </a:rPr>
              <a:t>The Alliance asked, “What is it that providers need to know about disability?”</a:t>
            </a:r>
          </a:p>
          <a:p>
            <a:endParaRPr lang="en-US" sz="1200" b="0" i="0" u="none" strike="noStrike" cap="none" baseline="0" dirty="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Alliance drafted core competencies that were designed for ALL health disciplines</a:t>
            </a:r>
            <a:r>
              <a:rPr lang="en-US" sz="1200" b="0" i="0" u="none" strike="noStrike" cap="none" baseline="0" dirty="0">
                <a:solidFill>
                  <a:schemeClr val="dk1"/>
                </a:solidFill>
                <a:effectLst/>
                <a:latin typeface="Calibri"/>
                <a:ea typeface="Calibri"/>
                <a:cs typeface="Calibri"/>
                <a:sym typeface="Calibri"/>
              </a:rPr>
              <a:t> and ALL types of disabilities</a:t>
            </a:r>
          </a:p>
          <a:p>
            <a:pPr marL="171450" indent="-171450">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Competencies = learning objectives that are used to develop curricula</a:t>
            </a:r>
          </a:p>
        </p:txBody>
      </p:sp>
      <p:sp>
        <p:nvSpPr>
          <p:cNvPr id="75" name="Google Shape;75;g628f730edc_1_0:notes"/>
          <p:cNvSpPr txBox="1">
            <a:spLocks noGrp="1"/>
          </p:cNvSpPr>
          <p:nvPr>
            <p:ph type="sldNum" idx="12"/>
          </p:nvPr>
        </p:nvSpPr>
        <p:spPr>
          <a:xfrm>
            <a:off x="3970938" y="8829967"/>
            <a:ext cx="303784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38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recruited a large diverse group of stakeholders to</a:t>
            </a:r>
            <a:r>
              <a:rPr lang="en-US" baseline="0" dirty="0"/>
              <a:t> review and give feedback on the draft competencies</a:t>
            </a:r>
          </a:p>
          <a:p>
            <a:pPr marL="171450" indent="-171450">
              <a:buFont typeface="Arial" panose="020B0604020202020204" pitchFamily="34" charset="0"/>
              <a:buChar char="•"/>
            </a:pPr>
            <a:r>
              <a:rPr lang="en-US" baseline="0" dirty="0"/>
              <a:t>We revised competencies based on feedback and sent them back to group in an iterative process</a:t>
            </a:r>
          </a:p>
          <a:p>
            <a:pPr marL="171450" indent="-171450">
              <a:buFont typeface="Arial" panose="020B0604020202020204" pitchFamily="34" charset="0"/>
              <a:buChar char="•"/>
            </a:pPr>
            <a:r>
              <a:rPr lang="en-US" baseline="0" dirty="0"/>
              <a:t>Until group agreed that </a:t>
            </a:r>
          </a:p>
          <a:p>
            <a:pPr marL="228600" indent="-228600">
              <a:buFont typeface="+mj-lt"/>
              <a:buAutoNum type="arabicPeriod"/>
            </a:pPr>
            <a:endParaRPr lang="en-US" baseline="0" dirty="0"/>
          </a:p>
          <a:p>
            <a:pPr marL="228600" indent="-228600">
              <a:buFont typeface="+mj-lt"/>
              <a:buAutoNum type="arabicPeriod"/>
            </a:pPr>
            <a:r>
              <a:rPr lang="en-US" baseline="0" dirty="0"/>
              <a:t>they reflected what health care providers need to know to care for patients with disabilities</a:t>
            </a:r>
          </a:p>
          <a:p>
            <a:pPr marL="228600" indent="-228600">
              <a:buFont typeface="+mj-lt"/>
              <a:buAutoNum type="arabicPeriod"/>
            </a:pPr>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337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Each button is a hyperlink that will take you to the corresponding slide. Each slide has a hyperlink that will</a:t>
            </a:r>
            <a:r>
              <a:rPr lang="en-US" baseline="0" dirty="0"/>
              <a:t> take you to this “home” slide</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25</a:t>
            </a:fld>
            <a:endParaRPr lang="en-US"/>
          </a:p>
        </p:txBody>
      </p:sp>
    </p:spTree>
    <p:extLst>
      <p:ext uri="{BB962C8B-B14F-4D97-AF65-F5344CB8AC3E}">
        <p14:creationId xmlns:p14="http://schemas.microsoft.com/office/powerpoint/2010/main" val="9761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from disability as illness to be</a:t>
            </a:r>
            <a:r>
              <a:rPr lang="en-US" baseline="0" dirty="0"/>
              <a:t> prevented and treated to </a:t>
            </a:r>
          </a:p>
          <a:p>
            <a:r>
              <a:rPr lang="en-US" baseline="0" dirty="0"/>
              <a:t>Disability is a functional limitation that may or may not impact health and quality of life, an aspect of diversity</a:t>
            </a:r>
            <a:endParaRPr lang="en-US" dirty="0"/>
          </a:p>
        </p:txBody>
      </p:sp>
      <p:sp>
        <p:nvSpPr>
          <p:cNvPr id="4" name="Slide Number Placeholder 3"/>
          <p:cNvSpPr>
            <a:spLocks noGrp="1"/>
          </p:cNvSpPr>
          <p:nvPr>
            <p:ph type="sldNum" sz="quarter" idx="10"/>
          </p:nvPr>
        </p:nvSpPr>
        <p:spPr/>
        <p:txBody>
          <a:bodyPr/>
          <a:lstStyle/>
          <a:p>
            <a:fld id="{727ECA98-875E-480B-A87A-A86EFF84037A}" type="slidenum">
              <a:rPr lang="en-US" smtClean="0"/>
              <a:pPr/>
              <a:t>26</a:t>
            </a:fld>
            <a:endParaRPr lang="en-US"/>
          </a:p>
        </p:txBody>
      </p:sp>
    </p:spTree>
    <p:extLst>
      <p:ext uri="{BB962C8B-B14F-4D97-AF65-F5344CB8AC3E}">
        <p14:creationId xmlns:p14="http://schemas.microsoft.com/office/powerpoint/2010/main" val="3384899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8" descr="CCCJames_Research Title FINA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502" name="Rectangle 22"/>
          <p:cNvSpPr>
            <a:spLocks noGrp="1" noChangeArrowheads="1"/>
          </p:cNvSpPr>
          <p:nvPr>
            <p:ph type="ctrTitle" sz="quarter"/>
          </p:nvPr>
        </p:nvSpPr>
        <p:spPr>
          <a:xfrm>
            <a:off x="1089025" y="1368425"/>
            <a:ext cx="5321300" cy="966788"/>
          </a:xfrm>
          <a:ln algn="ctr"/>
        </p:spPr>
        <p:txBody>
          <a:bodyPr anchor="b"/>
          <a:lstStyle>
            <a:lvl1pPr>
              <a:defRPr sz="2800">
                <a:solidFill>
                  <a:schemeClr val="bg1"/>
                </a:solidFill>
              </a:defRPr>
            </a:lvl1pPr>
          </a:lstStyle>
          <a:p>
            <a:r>
              <a:rPr lang="en-US"/>
              <a:t>Click to edit Master title style</a:t>
            </a:r>
          </a:p>
        </p:txBody>
      </p:sp>
      <p:sp>
        <p:nvSpPr>
          <p:cNvPr id="20506" name="Rectangle 26"/>
          <p:cNvSpPr>
            <a:spLocks noGrp="1" noChangeArrowheads="1"/>
          </p:cNvSpPr>
          <p:nvPr>
            <p:ph type="subTitle" sz="quarter" idx="1"/>
          </p:nvPr>
        </p:nvSpPr>
        <p:spPr>
          <a:xfrm>
            <a:off x="1090613" y="2370138"/>
            <a:ext cx="4030662" cy="639762"/>
          </a:xfrm>
          <a:ln algn="ctr"/>
        </p:spPr>
        <p:txBody>
          <a:bodyPr/>
          <a:lstStyle>
            <a:lvl1pPr marL="0" indent="0">
              <a:spcBef>
                <a:spcPct val="0"/>
              </a:spcBef>
              <a:buFont typeface="Wingdings" pitchFamily="2" charset="2"/>
              <a:buNone/>
              <a:defRPr sz="2100">
                <a:solidFill>
                  <a:schemeClr val="bg1"/>
                </a:solidFill>
              </a:defRPr>
            </a:lvl1pPr>
          </a:lstStyle>
          <a:p>
            <a:r>
              <a:rPr lang="en-US"/>
              <a:t>Click to edit Master subtitle style</a:t>
            </a:r>
          </a:p>
        </p:txBody>
      </p:sp>
      <p:sp>
        <p:nvSpPr>
          <p:cNvPr id="15" name="Rectangle 5"/>
          <p:cNvSpPr>
            <a:spLocks noGrp="1" noChangeArrowheads="1"/>
          </p:cNvSpPr>
          <p:nvPr>
            <p:ph type="ftr" sz="quarter" idx="10"/>
          </p:nvPr>
        </p:nvSpPr>
        <p:spPr bwMode="auto">
          <a:xfrm>
            <a:off x="1090613"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000" smtClean="0"/>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0278474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1D87F3B-546F-4401-B939-1F61C7DAEED7}" type="datetime8">
              <a:rPr lang="en-US"/>
              <a:pPr>
                <a:defRPr/>
              </a:pPr>
              <a:t>9/23/2021 1:37 PM</a:t>
            </a:fld>
            <a:endParaRPr lang="en-US"/>
          </a:p>
        </p:txBody>
      </p:sp>
    </p:spTree>
    <p:extLst>
      <p:ext uri="{BB962C8B-B14F-4D97-AF65-F5344CB8AC3E}">
        <p14:creationId xmlns:p14="http://schemas.microsoft.com/office/powerpoint/2010/main" val="27263091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0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730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D3259E4-7EE4-4B40-BD22-25BDD4438392}" type="datetime8">
              <a:rPr lang="en-US"/>
              <a:pPr>
                <a:defRPr/>
              </a:pPr>
              <a:t>9/23/2021 1:37 PM</a:t>
            </a:fld>
            <a:endParaRPr lang="en-US"/>
          </a:p>
        </p:txBody>
      </p:sp>
    </p:spTree>
    <p:extLst>
      <p:ext uri="{BB962C8B-B14F-4D97-AF65-F5344CB8AC3E}">
        <p14:creationId xmlns:p14="http://schemas.microsoft.com/office/powerpoint/2010/main" val="375916243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5543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37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793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24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048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2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640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686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BDC3604-F756-41B1-82E3-8B1F018544EB}" type="datetime8">
              <a:rPr lang="en-US"/>
              <a:pPr>
                <a:defRPr/>
              </a:pPr>
              <a:t>9/23/2021 1:37 PM</a:t>
            </a:fld>
            <a:endParaRPr lang="en-US"/>
          </a:p>
        </p:txBody>
      </p:sp>
    </p:spTree>
    <p:extLst>
      <p:ext uri="{BB962C8B-B14F-4D97-AF65-F5344CB8AC3E}">
        <p14:creationId xmlns:p14="http://schemas.microsoft.com/office/powerpoint/2010/main" val="107295268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8046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20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47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80772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371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8045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332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6519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836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81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88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F750FE5-AA2C-4BE8-AD47-4B80706735D1}" type="datetime8">
              <a:rPr lang="en-US"/>
              <a:pPr>
                <a:defRPr/>
              </a:pPr>
              <a:t>9/23/2021 1:37 PM</a:t>
            </a:fld>
            <a:endParaRPr lang="en-US"/>
          </a:p>
        </p:txBody>
      </p:sp>
    </p:spTree>
    <p:extLst>
      <p:ext uri="{BB962C8B-B14F-4D97-AF65-F5344CB8AC3E}">
        <p14:creationId xmlns:p14="http://schemas.microsoft.com/office/powerpoint/2010/main" val="245931212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455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8475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10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685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20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905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80772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88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8"/>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3" name="Content Placeholder 2"/>
          <p:cNvSpPr>
            <a:spLocks noGrp="1"/>
          </p:cNvSpPr>
          <p:nvPr>
            <p:ph idx="15" hasCustomPrompt="1"/>
          </p:nvPr>
        </p:nvSpPr>
        <p:spPr>
          <a:xfrm>
            <a:off x="5573888" y="229811"/>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4" name="Content Placeholder 2"/>
          <p:cNvSpPr>
            <a:spLocks noGrp="1"/>
          </p:cNvSpPr>
          <p:nvPr>
            <p:ph idx="16" hasCustomPrompt="1"/>
          </p:nvPr>
        </p:nvSpPr>
        <p:spPr>
          <a:xfrm>
            <a:off x="4315391" y="1052953"/>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4232192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1"/>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
        <p:nvSpPr>
          <p:cNvPr id="11" name="Content Placeholder 2"/>
          <p:cNvSpPr>
            <a:spLocks noGrp="1"/>
          </p:cNvSpPr>
          <p:nvPr>
            <p:ph idx="15" hasCustomPrompt="1"/>
          </p:nvPr>
        </p:nvSpPr>
        <p:spPr>
          <a:xfrm>
            <a:off x="5573888" y="229811"/>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Tree>
    <p:extLst>
      <p:ext uri="{BB962C8B-B14F-4D97-AF65-F5344CB8AC3E}">
        <p14:creationId xmlns:p14="http://schemas.microsoft.com/office/powerpoint/2010/main" val="3589702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9"/>
            <a:ext cx="9144000" cy="5947833"/>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Content Placeholder 2"/>
          <p:cNvSpPr>
            <a:spLocks noGrp="1"/>
          </p:cNvSpPr>
          <p:nvPr>
            <p:ph idx="15" hasCustomPrompt="1"/>
          </p:nvPr>
        </p:nvSpPr>
        <p:spPr>
          <a:xfrm>
            <a:off x="5573888"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9" name="Content Placeholder 2"/>
          <p:cNvSpPr>
            <a:spLocks noGrp="1"/>
          </p:cNvSpPr>
          <p:nvPr>
            <p:ph idx="16" hasCustomPrompt="1"/>
          </p:nvPr>
        </p:nvSpPr>
        <p:spPr>
          <a:xfrm>
            <a:off x="651757" y="1734522"/>
            <a:ext cx="7194020" cy="4417351"/>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Tree>
    <p:extLst>
      <p:ext uri="{BB962C8B-B14F-4D97-AF65-F5344CB8AC3E}">
        <p14:creationId xmlns:p14="http://schemas.microsoft.com/office/powerpoint/2010/main" val="317208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Slide">
  <p:cSld name="Title and Content Slide">
    <p:spTree>
      <p:nvGrpSpPr>
        <p:cNvPr id="1" name="Shape 23"/>
        <p:cNvGrpSpPr/>
        <p:nvPr/>
      </p:nvGrpSpPr>
      <p:grpSpPr>
        <a:xfrm>
          <a:off x="0" y="0"/>
          <a:ext cx="0" cy="0"/>
          <a:chOff x="0" y="0"/>
          <a:chExt cx="0" cy="0"/>
        </a:xfrm>
      </p:grpSpPr>
      <p:sp>
        <p:nvSpPr>
          <p:cNvPr id="25" name="Google Shape;25;p8"/>
          <p:cNvSpPr txBox="1">
            <a:spLocks noGrp="1"/>
          </p:cNvSpPr>
          <p:nvPr>
            <p:ph type="title"/>
          </p:nvPr>
        </p:nvSpPr>
        <p:spPr>
          <a:xfrm>
            <a:off x="228600" y="8467"/>
            <a:ext cx="8686800" cy="126016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8"/>
          <p:cNvSpPr txBox="1">
            <a:spLocks noGrp="1"/>
          </p:cNvSpPr>
          <p:nvPr>
            <p:ph type="body" idx="1"/>
          </p:nvPr>
        </p:nvSpPr>
        <p:spPr>
          <a:xfrm>
            <a:off x="457200" y="6146800"/>
            <a:ext cx="8382000" cy="414339"/>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SzPts val="1400"/>
              <a:buFont typeface="Calibri"/>
              <a:buNone/>
              <a:defRPr sz="1050" i="0">
                <a:solidFill>
                  <a:schemeClr val="lt1"/>
                </a:solidFill>
                <a:latin typeface="Calibri"/>
                <a:ea typeface="Calibri"/>
                <a:cs typeface="Calibri"/>
                <a:sym typeface="Calibri"/>
              </a:defRPr>
            </a:lvl1pPr>
            <a:lvl2pPr marL="685800" lvl="1" indent="-257175" algn="l">
              <a:spcBef>
                <a:spcPts val="270"/>
              </a:spcBef>
              <a:spcAft>
                <a:spcPts val="0"/>
              </a:spcAft>
              <a:buSzPts val="1800"/>
              <a:buChar char="⮚"/>
              <a:defRPr/>
            </a:lvl2pPr>
            <a:lvl3pPr marL="1028700" lvl="2" indent="-257175" algn="l">
              <a:spcBef>
                <a:spcPts val="270"/>
              </a:spcBef>
              <a:spcAft>
                <a:spcPts val="0"/>
              </a:spcAft>
              <a:buSzPts val="180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28" name="Google Shape;28;p8"/>
          <p:cNvSpPr txBox="1">
            <a:spLocks noGrp="1"/>
          </p:cNvSpPr>
          <p:nvPr>
            <p:ph type="body" idx="2"/>
          </p:nvPr>
        </p:nvSpPr>
        <p:spPr>
          <a:xfrm>
            <a:off x="457200" y="1573882"/>
            <a:ext cx="8214102" cy="3857917"/>
          </a:xfrm>
          <a:prstGeom prst="rect">
            <a:avLst/>
          </a:prstGeom>
          <a:noFill/>
          <a:ln>
            <a:noFill/>
          </a:ln>
        </p:spPr>
        <p:txBody>
          <a:bodyPr spcFirstLastPara="1" wrap="square" lIns="91425" tIns="45700" rIns="91425" bIns="45700" anchor="t" anchorCtr="0">
            <a:noAutofit/>
          </a:bodyPr>
          <a:lstStyle>
            <a:lvl1pPr marL="342900" lvl="0" indent="-291465" algn="l">
              <a:spcBef>
                <a:spcPts val="0"/>
              </a:spcBef>
              <a:spcAft>
                <a:spcPts val="0"/>
              </a:spcAft>
              <a:buSzPts val="2520"/>
              <a:buFont typeface="Noto Sans Symbols"/>
              <a:buChar char="⮚"/>
              <a:defRPr sz="2100" b="1">
                <a:latin typeface="Calibri"/>
                <a:ea typeface="Calibri"/>
                <a:cs typeface="Calibri"/>
                <a:sym typeface="Calibri"/>
              </a:defRPr>
            </a:lvl1pPr>
            <a:lvl2pPr marL="685800" lvl="1" indent="-274320" algn="l">
              <a:spcBef>
                <a:spcPts val="225"/>
              </a:spcBef>
              <a:spcAft>
                <a:spcPts val="0"/>
              </a:spcAft>
              <a:buSzPts val="2160"/>
              <a:buFont typeface="Calibri"/>
              <a:buChar char="●"/>
              <a:defRPr sz="1800">
                <a:latin typeface="Calibri"/>
                <a:ea typeface="Calibri"/>
                <a:cs typeface="Calibri"/>
                <a:sym typeface="Calibri"/>
              </a:defRPr>
            </a:lvl2pPr>
            <a:lvl3pPr marL="1028700" lvl="2" indent="-238125" algn="l">
              <a:spcBef>
                <a:spcPts val="225"/>
              </a:spcBef>
              <a:spcAft>
                <a:spcPts val="0"/>
              </a:spcAft>
              <a:buSzPts val="1400"/>
              <a:buFont typeface="Noto Sans Symbols"/>
              <a:buChar char="❑"/>
              <a:defRPr sz="1500">
                <a:latin typeface="Calibri"/>
                <a:ea typeface="Calibri"/>
                <a:cs typeface="Calibri"/>
                <a:sym typeface="Calibri"/>
              </a:defRPr>
            </a:lvl3pPr>
            <a:lvl4pPr marL="1371600" lvl="3" indent="-257175" algn="l">
              <a:spcBef>
                <a:spcPts val="225"/>
              </a:spcBef>
              <a:spcAft>
                <a:spcPts val="0"/>
              </a:spcAft>
              <a:buSzPts val="1800"/>
              <a:buFont typeface="Calibri"/>
              <a:buChar char="–"/>
              <a:defRPr sz="1350">
                <a:latin typeface="Calibri"/>
                <a:ea typeface="Calibri"/>
                <a:cs typeface="Calibri"/>
                <a:sym typeface="Calibri"/>
              </a:defRPr>
            </a:lvl4pPr>
            <a:lvl5pPr marL="1714500" lvl="4" indent="-247650" algn="l">
              <a:spcBef>
                <a:spcPts val="225"/>
              </a:spcBef>
              <a:spcAft>
                <a:spcPts val="0"/>
              </a:spcAft>
              <a:buSzPts val="1600"/>
              <a:buFont typeface="Calibri"/>
              <a:buChar char="»"/>
              <a:defRPr sz="1200">
                <a:latin typeface="Calibri"/>
                <a:ea typeface="Calibri"/>
                <a:cs typeface="Calibri"/>
                <a:sym typeface="Calibri"/>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Tree>
    <p:extLst>
      <p:ext uri="{BB962C8B-B14F-4D97-AF65-F5344CB8AC3E}">
        <p14:creationId xmlns:p14="http://schemas.microsoft.com/office/powerpoint/2010/main" val="1602228075"/>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9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422CF34-C43C-4348-89F3-B749E2F2A59D}" type="datetime8">
              <a:rPr lang="en-US"/>
              <a:pPr>
                <a:defRPr/>
              </a:pPr>
              <a:t>9/23/2021 1:37 PM</a:t>
            </a:fld>
            <a:endParaRPr lang="en-US"/>
          </a:p>
        </p:txBody>
      </p:sp>
    </p:spTree>
    <p:extLst>
      <p:ext uri="{BB962C8B-B14F-4D97-AF65-F5344CB8AC3E}">
        <p14:creationId xmlns:p14="http://schemas.microsoft.com/office/powerpoint/2010/main" val="394348118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28600" y="2"/>
            <a:ext cx="8686800" cy="12066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457202" y="1573882"/>
            <a:ext cx="4134173" cy="3857917"/>
          </a:xfrm>
          <a:prstGeom prst="rect">
            <a:avLst/>
          </a:prstGeom>
          <a:noFill/>
          <a:ln>
            <a:noFill/>
          </a:ln>
        </p:spPr>
        <p:txBody>
          <a:bodyPr spcFirstLastPara="1" wrap="square" lIns="91425" tIns="45700" rIns="91425" bIns="45700" anchor="t" anchorCtr="0">
            <a:noAutofit/>
          </a:bodyPr>
          <a:lstStyle>
            <a:lvl1pPr marL="342900" lvl="0" indent="-291465" algn="l">
              <a:spcBef>
                <a:spcPts val="0"/>
              </a:spcBef>
              <a:spcAft>
                <a:spcPts val="0"/>
              </a:spcAft>
              <a:buSzPts val="2520"/>
              <a:buFont typeface="Noto Sans Symbols"/>
              <a:buChar char="⮚"/>
              <a:defRPr sz="2100" b="1">
                <a:latin typeface="Calibri"/>
                <a:ea typeface="Calibri"/>
                <a:cs typeface="Calibri"/>
                <a:sym typeface="Calibri"/>
              </a:defRPr>
            </a:lvl1pPr>
            <a:lvl2pPr marL="685800" lvl="1" indent="-274320" algn="l">
              <a:spcBef>
                <a:spcPts val="225"/>
              </a:spcBef>
              <a:spcAft>
                <a:spcPts val="0"/>
              </a:spcAft>
              <a:buSzPts val="2160"/>
              <a:buFont typeface="Calibri"/>
              <a:buChar char="●"/>
              <a:defRPr sz="1800">
                <a:latin typeface="Calibri"/>
                <a:ea typeface="Calibri"/>
                <a:cs typeface="Calibri"/>
                <a:sym typeface="Calibri"/>
              </a:defRPr>
            </a:lvl2pPr>
            <a:lvl3pPr marL="1028700" lvl="2" indent="-238125" algn="l">
              <a:spcBef>
                <a:spcPts val="225"/>
              </a:spcBef>
              <a:spcAft>
                <a:spcPts val="0"/>
              </a:spcAft>
              <a:buSzPts val="1400"/>
              <a:buFont typeface="Noto Sans Symbols"/>
              <a:buChar char="❑"/>
              <a:defRPr sz="1500">
                <a:latin typeface="Calibri"/>
                <a:ea typeface="Calibri"/>
                <a:cs typeface="Calibri"/>
                <a:sym typeface="Calibri"/>
              </a:defRPr>
            </a:lvl3pPr>
            <a:lvl4pPr marL="1371600" lvl="3" indent="-257175" algn="l">
              <a:spcBef>
                <a:spcPts val="225"/>
              </a:spcBef>
              <a:spcAft>
                <a:spcPts val="0"/>
              </a:spcAft>
              <a:buSzPts val="1800"/>
              <a:buFont typeface="Calibri"/>
              <a:buChar char="–"/>
              <a:defRPr sz="1350">
                <a:latin typeface="Calibri"/>
                <a:ea typeface="Calibri"/>
                <a:cs typeface="Calibri"/>
                <a:sym typeface="Calibri"/>
              </a:defRPr>
            </a:lvl4pPr>
            <a:lvl5pPr marL="1714500" lvl="4" indent="-247650" algn="l">
              <a:spcBef>
                <a:spcPts val="225"/>
              </a:spcBef>
              <a:spcAft>
                <a:spcPts val="0"/>
              </a:spcAft>
              <a:buSzPts val="1600"/>
              <a:buFont typeface="Calibri"/>
              <a:buChar char="»"/>
              <a:defRPr sz="1200">
                <a:latin typeface="Calibri"/>
                <a:ea typeface="Calibri"/>
                <a:cs typeface="Calibri"/>
                <a:sym typeface="Calibri"/>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32" name="Google Shape;32;p9"/>
          <p:cNvSpPr txBox="1">
            <a:spLocks noGrp="1"/>
          </p:cNvSpPr>
          <p:nvPr>
            <p:ph type="body" idx="2"/>
          </p:nvPr>
        </p:nvSpPr>
        <p:spPr>
          <a:xfrm>
            <a:off x="4602997" y="1573882"/>
            <a:ext cx="4271720" cy="3857917"/>
          </a:xfrm>
          <a:prstGeom prst="rect">
            <a:avLst/>
          </a:prstGeom>
          <a:noFill/>
          <a:ln>
            <a:noFill/>
          </a:ln>
        </p:spPr>
        <p:txBody>
          <a:bodyPr spcFirstLastPara="1" wrap="square" lIns="91425" tIns="45700" rIns="91425" bIns="45700" anchor="t" anchorCtr="0">
            <a:noAutofit/>
          </a:bodyPr>
          <a:lstStyle>
            <a:lvl1pPr marL="342900" lvl="0" indent="-291465" algn="l">
              <a:spcBef>
                <a:spcPts val="0"/>
              </a:spcBef>
              <a:spcAft>
                <a:spcPts val="0"/>
              </a:spcAft>
              <a:buSzPts val="2520"/>
              <a:buFont typeface="Noto Sans Symbols"/>
              <a:buChar char="⮚"/>
              <a:defRPr sz="2100" b="1">
                <a:latin typeface="Calibri"/>
                <a:ea typeface="Calibri"/>
                <a:cs typeface="Calibri"/>
                <a:sym typeface="Calibri"/>
              </a:defRPr>
            </a:lvl1pPr>
            <a:lvl2pPr marL="685800" lvl="1" indent="-274320" algn="l">
              <a:spcBef>
                <a:spcPts val="225"/>
              </a:spcBef>
              <a:spcAft>
                <a:spcPts val="0"/>
              </a:spcAft>
              <a:buSzPts val="2160"/>
              <a:buFont typeface="Calibri"/>
              <a:buChar char="●"/>
              <a:defRPr sz="1800">
                <a:latin typeface="Calibri"/>
                <a:ea typeface="Calibri"/>
                <a:cs typeface="Calibri"/>
                <a:sym typeface="Calibri"/>
              </a:defRPr>
            </a:lvl2pPr>
            <a:lvl3pPr marL="1028700" lvl="2" indent="-238125" algn="l">
              <a:spcBef>
                <a:spcPts val="225"/>
              </a:spcBef>
              <a:spcAft>
                <a:spcPts val="0"/>
              </a:spcAft>
              <a:buSzPts val="1400"/>
              <a:buFont typeface="Noto Sans Symbols"/>
              <a:buChar char="❑"/>
              <a:defRPr sz="1500">
                <a:latin typeface="Calibri"/>
                <a:ea typeface="Calibri"/>
                <a:cs typeface="Calibri"/>
                <a:sym typeface="Calibri"/>
              </a:defRPr>
            </a:lvl3pPr>
            <a:lvl4pPr marL="1371600" lvl="3" indent="-257175" algn="l">
              <a:spcBef>
                <a:spcPts val="225"/>
              </a:spcBef>
              <a:spcAft>
                <a:spcPts val="0"/>
              </a:spcAft>
              <a:buSzPts val="1800"/>
              <a:buFont typeface="Calibri"/>
              <a:buChar char="–"/>
              <a:defRPr sz="1350">
                <a:latin typeface="Calibri"/>
                <a:ea typeface="Calibri"/>
                <a:cs typeface="Calibri"/>
                <a:sym typeface="Calibri"/>
              </a:defRPr>
            </a:lvl4pPr>
            <a:lvl5pPr marL="1714500" lvl="4" indent="-247650" algn="l">
              <a:spcBef>
                <a:spcPts val="225"/>
              </a:spcBef>
              <a:spcAft>
                <a:spcPts val="0"/>
              </a:spcAft>
              <a:buSzPts val="1600"/>
              <a:buFont typeface="Calibri"/>
              <a:buChar char="»"/>
              <a:defRPr sz="1200">
                <a:latin typeface="Calibri"/>
                <a:ea typeface="Calibri"/>
                <a:cs typeface="Calibri"/>
                <a:sym typeface="Calibri"/>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33" name="Google Shape;33;p9"/>
          <p:cNvSpPr txBox="1">
            <a:spLocks noGrp="1"/>
          </p:cNvSpPr>
          <p:nvPr>
            <p:ph type="body" idx="3"/>
          </p:nvPr>
        </p:nvSpPr>
        <p:spPr>
          <a:xfrm>
            <a:off x="457200" y="6146800"/>
            <a:ext cx="8382000" cy="414339"/>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SzPts val="1400"/>
              <a:buFont typeface="Calibri"/>
              <a:buNone/>
              <a:defRPr sz="1050" i="0">
                <a:solidFill>
                  <a:schemeClr val="lt1"/>
                </a:solidFill>
                <a:latin typeface="Calibri"/>
                <a:ea typeface="Calibri"/>
                <a:cs typeface="Calibri"/>
                <a:sym typeface="Calibri"/>
              </a:defRPr>
            </a:lvl1pPr>
            <a:lvl2pPr marL="685800" lvl="1" indent="-257175" algn="l">
              <a:spcBef>
                <a:spcPts val="270"/>
              </a:spcBef>
              <a:spcAft>
                <a:spcPts val="0"/>
              </a:spcAft>
              <a:buSzPts val="1800"/>
              <a:buChar char="⮚"/>
              <a:defRPr/>
            </a:lvl2pPr>
            <a:lvl3pPr marL="1028700" lvl="2" indent="-257175" algn="l">
              <a:spcBef>
                <a:spcPts val="270"/>
              </a:spcBef>
              <a:spcAft>
                <a:spcPts val="0"/>
              </a:spcAft>
              <a:buSzPts val="180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Tree>
    <p:extLst>
      <p:ext uri="{BB962C8B-B14F-4D97-AF65-F5344CB8AC3E}">
        <p14:creationId xmlns:p14="http://schemas.microsoft.com/office/powerpoint/2010/main" val="248624705"/>
      </p:ext>
    </p:extLst>
  </p:cSld>
  <p:clrMapOvr>
    <a:masterClrMapping/>
  </p:clrMapOvr>
  <p:transition>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1" name="Content Placeholder 2"/>
          <p:cNvSpPr>
            <a:spLocks noGrp="1"/>
          </p:cNvSpPr>
          <p:nvPr>
            <p:ph idx="15" hasCustomPrompt="1"/>
          </p:nvPr>
        </p:nvSpPr>
        <p:spPr>
          <a:xfrm>
            <a:off x="5573888" y="229811"/>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2" name="Content Placeholder 2"/>
          <p:cNvSpPr>
            <a:spLocks noGrp="1"/>
          </p:cNvSpPr>
          <p:nvPr>
            <p:ph idx="14"/>
          </p:nvPr>
        </p:nvSpPr>
        <p:spPr>
          <a:xfrm>
            <a:off x="4868542" y="1436104"/>
            <a:ext cx="3998889" cy="1695867"/>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Fifth level</a:t>
            </a:r>
          </a:p>
        </p:txBody>
      </p:sp>
    </p:spTree>
    <p:extLst>
      <p:ext uri="{BB962C8B-B14F-4D97-AF65-F5344CB8AC3E}">
        <p14:creationId xmlns:p14="http://schemas.microsoft.com/office/powerpoint/2010/main" val="2181720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7232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35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92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664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2825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37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340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C7A05E6-2344-4C7A-AF29-B21ED4322828}" type="datetime8">
              <a:rPr lang="en-US"/>
              <a:pPr>
                <a:defRPr/>
              </a:pPr>
              <a:t>9/23/2021 1:37 PM</a:t>
            </a:fld>
            <a:endParaRPr lang="en-US"/>
          </a:p>
        </p:txBody>
      </p:sp>
    </p:spTree>
    <p:extLst>
      <p:ext uri="{BB962C8B-B14F-4D97-AF65-F5344CB8AC3E}">
        <p14:creationId xmlns:p14="http://schemas.microsoft.com/office/powerpoint/2010/main" val="86533884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3573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57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20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077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80772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94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76FCCEA-E9FA-4817-96FA-48E64B630231}" type="datetime8">
              <a:rPr lang="en-US"/>
              <a:pPr>
                <a:defRPr/>
              </a:pPr>
              <a:t>9/23/2021 1:37 PM</a:t>
            </a:fld>
            <a:endParaRPr lang="en-US"/>
          </a:p>
        </p:txBody>
      </p:sp>
    </p:spTree>
    <p:extLst>
      <p:ext uri="{BB962C8B-B14F-4D97-AF65-F5344CB8AC3E}">
        <p14:creationId xmlns:p14="http://schemas.microsoft.com/office/powerpoint/2010/main" val="34840216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FB2E12C-F75B-4919-A50B-734CE404340F}" type="datetime8">
              <a:rPr lang="en-US"/>
              <a:pPr>
                <a:defRPr/>
              </a:pPr>
              <a:t>9/23/2021 1:37 PM</a:t>
            </a:fld>
            <a:endParaRPr lang="en-US"/>
          </a:p>
        </p:txBody>
      </p:sp>
    </p:spTree>
    <p:extLst>
      <p:ext uri="{BB962C8B-B14F-4D97-AF65-F5344CB8AC3E}">
        <p14:creationId xmlns:p14="http://schemas.microsoft.com/office/powerpoint/2010/main" val="28272483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6A36F27-9CEA-4A7C-AD68-91A4FE1A1E54}" type="datetime8">
              <a:rPr lang="en-US"/>
              <a:pPr>
                <a:defRPr/>
              </a:pPr>
              <a:t>9/23/2021 1:37 PM</a:t>
            </a:fld>
            <a:endParaRPr lang="en-US"/>
          </a:p>
        </p:txBody>
      </p:sp>
    </p:spTree>
    <p:extLst>
      <p:ext uri="{BB962C8B-B14F-4D97-AF65-F5344CB8AC3E}">
        <p14:creationId xmlns:p14="http://schemas.microsoft.com/office/powerpoint/2010/main" val="12397306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522973F-7F60-47B5-92D7-B658002C7AC1}" type="datetime8">
              <a:rPr lang="en-US"/>
              <a:pPr>
                <a:defRPr/>
              </a:pPr>
              <a:t>9/23/2021 1:37 PM</a:t>
            </a:fld>
            <a:endParaRPr lang="en-US"/>
          </a:p>
        </p:txBody>
      </p:sp>
    </p:spTree>
    <p:extLst>
      <p:ext uri="{BB962C8B-B14F-4D97-AF65-F5344CB8AC3E}">
        <p14:creationId xmlns:p14="http://schemas.microsoft.com/office/powerpoint/2010/main" val="6321063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4.jpe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7" descr="CCCJames_ResearchContent"/>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979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47955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591300" y="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B2B2B2"/>
                </a:solidFill>
              </a:defRPr>
            </a:lvl1pPr>
          </a:lstStyle>
          <a:p>
            <a:pPr fontAlgn="base">
              <a:spcBef>
                <a:spcPct val="0"/>
              </a:spcBef>
              <a:spcAft>
                <a:spcPct val="0"/>
              </a:spcAft>
              <a:defRPr/>
            </a:pPr>
            <a:fld id="{412F9F25-D0F7-4CBD-AF73-B1E7C129750B}" type="datetime8">
              <a:rPr lang="en-US"/>
              <a:pPr fontAlgn="base">
                <a:spcBef>
                  <a:spcPct val="0"/>
                </a:spcBef>
                <a:spcAft>
                  <a:spcPct val="0"/>
                </a:spcAft>
                <a:defRPr/>
              </a:pPr>
              <a:t>9/23/2021 1:36 PM</a:t>
            </a:fld>
            <a:endParaRPr lang="en-US"/>
          </a:p>
        </p:txBody>
      </p:sp>
      <p:sp>
        <p:nvSpPr>
          <p:cNvPr id="1148" name="Rectangle 124"/>
          <p:cNvSpPr>
            <a:spLocks noChangeArrowheads="1"/>
          </p:cNvSpPr>
          <p:nvPr/>
        </p:nvSpPr>
        <p:spPr bwMode="auto">
          <a:xfrm>
            <a:off x="8559800" y="6245225"/>
            <a:ext cx="476250" cy="476250"/>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07E73A3-955E-48D8-9DBA-20B771ACA5EC}" type="slidenum">
              <a:rPr lang="en-US" sz="1000">
                <a:solidFill>
                  <a:srgbClr val="777777"/>
                </a:solidFill>
              </a:rPr>
              <a:pPr algn="r" fontAlgn="base">
                <a:spcBef>
                  <a:spcPct val="0"/>
                </a:spcBef>
                <a:spcAft>
                  <a:spcPct val="0"/>
                </a:spcAft>
                <a:defRPr/>
              </a:pPr>
              <a:t>‹#›</a:t>
            </a:fld>
            <a:endParaRPr lang="en-US" sz="1000">
              <a:solidFill>
                <a:srgbClr val="777777"/>
              </a:solidFill>
            </a:endParaRPr>
          </a:p>
        </p:txBody>
      </p:sp>
    </p:spTree>
    <p:extLst>
      <p:ext uri="{BB962C8B-B14F-4D97-AF65-F5344CB8AC3E}">
        <p14:creationId xmlns:p14="http://schemas.microsoft.com/office/powerpoint/2010/main" val="35515004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rtl="0" eaLnBrk="1" fontAlgn="base" hangingPunct="1">
        <a:lnSpc>
          <a:spcPct val="85000"/>
        </a:lnSpc>
        <a:spcBef>
          <a:spcPct val="0"/>
        </a:spcBef>
        <a:spcAft>
          <a:spcPct val="0"/>
        </a:spcAft>
        <a:defRPr sz="3200">
          <a:solidFill>
            <a:schemeClr val="tx2"/>
          </a:solidFill>
          <a:latin typeface="+mj-lt"/>
          <a:ea typeface="+mj-ea"/>
          <a:cs typeface="+mj-cs"/>
        </a:defRPr>
      </a:lvl1pPr>
      <a:lvl2pPr algn="l" rtl="0" eaLnBrk="1" fontAlgn="base" hangingPunct="1">
        <a:lnSpc>
          <a:spcPct val="85000"/>
        </a:lnSpc>
        <a:spcBef>
          <a:spcPct val="0"/>
        </a:spcBef>
        <a:spcAft>
          <a:spcPct val="0"/>
        </a:spcAft>
        <a:defRPr sz="3200">
          <a:solidFill>
            <a:schemeClr val="tx2"/>
          </a:solidFill>
          <a:latin typeface="Arial" charset="0"/>
        </a:defRPr>
      </a:lvl2pPr>
      <a:lvl3pPr algn="l" rtl="0" eaLnBrk="1" fontAlgn="base" hangingPunct="1">
        <a:lnSpc>
          <a:spcPct val="85000"/>
        </a:lnSpc>
        <a:spcBef>
          <a:spcPct val="0"/>
        </a:spcBef>
        <a:spcAft>
          <a:spcPct val="0"/>
        </a:spcAft>
        <a:defRPr sz="3200">
          <a:solidFill>
            <a:schemeClr val="tx2"/>
          </a:solidFill>
          <a:latin typeface="Arial" charset="0"/>
        </a:defRPr>
      </a:lvl3pPr>
      <a:lvl4pPr algn="l" rtl="0" eaLnBrk="1" fontAlgn="base" hangingPunct="1">
        <a:lnSpc>
          <a:spcPct val="85000"/>
        </a:lnSpc>
        <a:spcBef>
          <a:spcPct val="0"/>
        </a:spcBef>
        <a:spcAft>
          <a:spcPct val="0"/>
        </a:spcAft>
        <a:defRPr sz="3200">
          <a:solidFill>
            <a:schemeClr val="tx2"/>
          </a:solidFill>
          <a:latin typeface="Arial" charset="0"/>
        </a:defRPr>
      </a:lvl4pPr>
      <a:lvl5pPr algn="l" rtl="0" eaLnBrk="1" fontAlgn="base" hangingPunct="1">
        <a:lnSpc>
          <a:spcPct val="85000"/>
        </a:lnSpc>
        <a:spcBef>
          <a:spcPct val="0"/>
        </a:spcBef>
        <a:spcAft>
          <a:spcPct val="0"/>
        </a:spcAft>
        <a:defRPr sz="3200">
          <a:solidFill>
            <a:schemeClr val="tx2"/>
          </a:solidFill>
          <a:latin typeface="Arial" charset="0"/>
        </a:defRPr>
      </a:lvl5pPr>
      <a:lvl6pPr marL="457200" algn="l" rtl="0" eaLnBrk="1" fontAlgn="base" hangingPunct="1">
        <a:lnSpc>
          <a:spcPct val="85000"/>
        </a:lnSpc>
        <a:spcBef>
          <a:spcPct val="0"/>
        </a:spcBef>
        <a:spcAft>
          <a:spcPct val="0"/>
        </a:spcAft>
        <a:defRPr sz="3200">
          <a:solidFill>
            <a:schemeClr val="tx2"/>
          </a:solidFill>
          <a:latin typeface="Arial" charset="0"/>
        </a:defRPr>
      </a:lvl6pPr>
      <a:lvl7pPr marL="914400" algn="l" rtl="0" eaLnBrk="1" fontAlgn="base" hangingPunct="1">
        <a:lnSpc>
          <a:spcPct val="85000"/>
        </a:lnSpc>
        <a:spcBef>
          <a:spcPct val="0"/>
        </a:spcBef>
        <a:spcAft>
          <a:spcPct val="0"/>
        </a:spcAft>
        <a:defRPr sz="3200">
          <a:solidFill>
            <a:schemeClr val="tx2"/>
          </a:solidFill>
          <a:latin typeface="Arial" charset="0"/>
        </a:defRPr>
      </a:lvl7pPr>
      <a:lvl8pPr marL="1371600" algn="l" rtl="0" eaLnBrk="1" fontAlgn="base" hangingPunct="1">
        <a:lnSpc>
          <a:spcPct val="85000"/>
        </a:lnSpc>
        <a:spcBef>
          <a:spcPct val="0"/>
        </a:spcBef>
        <a:spcAft>
          <a:spcPct val="0"/>
        </a:spcAft>
        <a:defRPr sz="3200">
          <a:solidFill>
            <a:schemeClr val="tx2"/>
          </a:solidFill>
          <a:latin typeface="Arial" charset="0"/>
        </a:defRPr>
      </a:lvl8pPr>
      <a:lvl9pPr marL="1828800" algn="l" rtl="0" eaLnBrk="1" fontAlgn="base" hangingPunct="1">
        <a:lnSpc>
          <a:spcPct val="85000"/>
        </a:lnSpc>
        <a:spcBef>
          <a:spcPct val="0"/>
        </a:spcBef>
        <a:spcAft>
          <a:spcPct val="0"/>
        </a:spcAft>
        <a:defRPr sz="3200">
          <a:solidFill>
            <a:schemeClr val="tx2"/>
          </a:solidFill>
          <a:latin typeface="Arial" charset="0"/>
        </a:defRPr>
      </a:lvl9pPr>
    </p:titleStyle>
    <p:bodyStyle>
      <a:lvl1pPr marL="290513" indent="-290513" algn="l" rtl="0" eaLnBrk="1" fontAlgn="base" hangingPunct="1">
        <a:lnSpc>
          <a:spcPct val="85000"/>
        </a:lnSpc>
        <a:spcBef>
          <a:spcPct val="50000"/>
        </a:spcBef>
        <a:spcAft>
          <a:spcPct val="0"/>
        </a:spcAft>
        <a:buClr>
          <a:srgbClr val="B2B2B2"/>
        </a:buClr>
        <a:buFont typeface="Wingdings" pitchFamily="2" charset="2"/>
        <a:buChar char="§"/>
        <a:defRPr sz="2600">
          <a:solidFill>
            <a:schemeClr val="tx1"/>
          </a:solidFill>
          <a:latin typeface="+mn-lt"/>
          <a:ea typeface="+mn-ea"/>
          <a:cs typeface="+mn-cs"/>
        </a:defRPr>
      </a:lvl1pPr>
      <a:lvl2pPr marL="742950" indent="-285750" algn="l" rtl="0" eaLnBrk="1" fontAlgn="base" hangingPunct="1">
        <a:lnSpc>
          <a:spcPct val="85000"/>
        </a:lnSpc>
        <a:spcBef>
          <a:spcPct val="20000"/>
        </a:spcBef>
        <a:spcAft>
          <a:spcPct val="0"/>
        </a:spcAft>
        <a:buClr>
          <a:srgbClr val="B2B2B2"/>
        </a:buClr>
        <a:buFont typeface="Wingdings" pitchFamily="2" charset="2"/>
        <a:buChar char="§"/>
        <a:defRPr sz="2400">
          <a:solidFill>
            <a:schemeClr val="tx1"/>
          </a:solidFill>
          <a:latin typeface="+mn-lt"/>
        </a:defRPr>
      </a:lvl2pPr>
      <a:lvl3pPr marL="1143000" indent="-228600" algn="l" rtl="0" eaLnBrk="1" fontAlgn="base" hangingPunct="1">
        <a:lnSpc>
          <a:spcPct val="85000"/>
        </a:lnSpc>
        <a:spcBef>
          <a:spcPct val="35000"/>
        </a:spcBef>
        <a:spcAft>
          <a:spcPct val="0"/>
        </a:spcAft>
        <a:buClr>
          <a:srgbClr val="B2B2B2"/>
        </a:buClr>
        <a:buFont typeface="Wingdings" pitchFamily="2" charset="2"/>
        <a:buChar char="§"/>
        <a:defRPr sz="2200">
          <a:solidFill>
            <a:schemeClr val="tx1"/>
          </a:solidFill>
          <a:latin typeface="+mn-lt"/>
        </a:defRPr>
      </a:lvl3pPr>
      <a:lvl4pPr marL="1600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4pPr>
      <a:lvl5pPr marL="20574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kgrnd_text-transparent"/>
          <p:cNvPicPr>
            <a:picLocks noChangeAspect="1" noChangeArrowheads="1"/>
          </p:cNvPicPr>
          <p:nvPr/>
        </p:nvPicPr>
        <p:blipFill>
          <a:blip r:embed="rId14"/>
          <a:srcRect/>
          <a:stretch>
            <a:fillRect/>
          </a:stretch>
        </p:blipFill>
        <p:spPr bwMode="auto">
          <a:xfrm>
            <a:off x="0" y="0"/>
            <a:ext cx="9144000" cy="6865938"/>
          </a:xfrm>
          <a:prstGeom prst="rect">
            <a:avLst/>
          </a:prstGeom>
          <a:noFill/>
          <a:ln w="9525">
            <a:noFill/>
            <a:miter lim="800000"/>
            <a:headEnd/>
            <a:tailEnd/>
          </a:ln>
        </p:spPr>
      </p:pic>
      <p:sp>
        <p:nvSpPr>
          <p:cNvPr id="6147" name="Rectangle 3"/>
          <p:cNvSpPr>
            <a:spLocks noGrp="1" noChangeArrowheads="1"/>
          </p:cNvSpPr>
          <p:nvPr>
            <p:ph type="title"/>
          </p:nvPr>
        </p:nvSpPr>
        <p:spPr bwMode="auto">
          <a:xfrm>
            <a:off x="609600" y="320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body" idx="1"/>
          </p:nvPr>
        </p:nvSpPr>
        <p:spPr bwMode="auto">
          <a:xfrm>
            <a:off x="6096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142119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687" r:id="rId12"/>
  </p:sldLayoutIdLst>
  <p:hf hdr="0" ftr="0" dt="0"/>
  <p:txStyles>
    <p:titleStyle>
      <a:lvl1pPr algn="ctr" rtl="0" eaLnBrk="1" fontAlgn="base" hangingPunct="1">
        <a:spcBef>
          <a:spcPct val="0"/>
        </a:spcBef>
        <a:spcAft>
          <a:spcPct val="0"/>
        </a:spcAft>
        <a:defRPr sz="4400">
          <a:solidFill>
            <a:srgbClr val="A1131B"/>
          </a:solidFill>
          <a:latin typeface="+mj-lt"/>
          <a:ea typeface="+mj-ea"/>
          <a:cs typeface="+mj-cs"/>
        </a:defRPr>
      </a:lvl1pPr>
      <a:lvl2pPr algn="ctr" rtl="0" eaLnBrk="1" fontAlgn="base" hangingPunct="1">
        <a:spcBef>
          <a:spcPct val="0"/>
        </a:spcBef>
        <a:spcAft>
          <a:spcPct val="0"/>
        </a:spcAft>
        <a:defRPr sz="4400">
          <a:solidFill>
            <a:srgbClr val="A1131B"/>
          </a:solidFill>
          <a:latin typeface="Arial" charset="0"/>
        </a:defRPr>
      </a:lvl2pPr>
      <a:lvl3pPr algn="ctr" rtl="0" eaLnBrk="1" fontAlgn="base" hangingPunct="1">
        <a:spcBef>
          <a:spcPct val="0"/>
        </a:spcBef>
        <a:spcAft>
          <a:spcPct val="0"/>
        </a:spcAft>
        <a:defRPr sz="4400">
          <a:solidFill>
            <a:srgbClr val="A1131B"/>
          </a:solidFill>
          <a:latin typeface="Arial" charset="0"/>
        </a:defRPr>
      </a:lvl3pPr>
      <a:lvl4pPr algn="ctr" rtl="0" eaLnBrk="1" fontAlgn="base" hangingPunct="1">
        <a:spcBef>
          <a:spcPct val="0"/>
        </a:spcBef>
        <a:spcAft>
          <a:spcPct val="0"/>
        </a:spcAft>
        <a:defRPr sz="4400">
          <a:solidFill>
            <a:srgbClr val="A1131B"/>
          </a:solidFill>
          <a:latin typeface="Arial" charset="0"/>
        </a:defRPr>
      </a:lvl4pPr>
      <a:lvl5pPr algn="ctr" rtl="0" eaLnBrk="1" fontAlgn="base" hangingPunct="1">
        <a:spcBef>
          <a:spcPct val="0"/>
        </a:spcBef>
        <a:spcAft>
          <a:spcPct val="0"/>
        </a:spcAft>
        <a:defRPr sz="4400">
          <a:solidFill>
            <a:srgbClr val="A1131B"/>
          </a:solidFill>
          <a:latin typeface="Arial" charset="0"/>
        </a:defRPr>
      </a:lvl5pPr>
      <a:lvl6pPr marL="457200" algn="ctr" rtl="0" eaLnBrk="1" fontAlgn="base" hangingPunct="1">
        <a:spcBef>
          <a:spcPct val="0"/>
        </a:spcBef>
        <a:spcAft>
          <a:spcPct val="0"/>
        </a:spcAft>
        <a:defRPr sz="4400">
          <a:solidFill>
            <a:srgbClr val="A1131B"/>
          </a:solidFill>
          <a:latin typeface="Arial" charset="0"/>
        </a:defRPr>
      </a:lvl6pPr>
      <a:lvl7pPr marL="914400" algn="ctr" rtl="0" eaLnBrk="1" fontAlgn="base" hangingPunct="1">
        <a:spcBef>
          <a:spcPct val="0"/>
        </a:spcBef>
        <a:spcAft>
          <a:spcPct val="0"/>
        </a:spcAft>
        <a:defRPr sz="4400">
          <a:solidFill>
            <a:srgbClr val="A1131B"/>
          </a:solidFill>
          <a:latin typeface="Arial" charset="0"/>
        </a:defRPr>
      </a:lvl7pPr>
      <a:lvl8pPr marL="1371600" algn="ctr" rtl="0" eaLnBrk="1" fontAlgn="base" hangingPunct="1">
        <a:spcBef>
          <a:spcPct val="0"/>
        </a:spcBef>
        <a:spcAft>
          <a:spcPct val="0"/>
        </a:spcAft>
        <a:defRPr sz="4400">
          <a:solidFill>
            <a:srgbClr val="A1131B"/>
          </a:solidFill>
          <a:latin typeface="Arial" charset="0"/>
        </a:defRPr>
      </a:lvl8pPr>
      <a:lvl9pPr marL="1828800" algn="ctr" rtl="0" eaLnBrk="1" fontAlgn="base" hangingPunct="1">
        <a:spcBef>
          <a:spcPct val="0"/>
        </a:spcBef>
        <a:spcAft>
          <a:spcPct val="0"/>
        </a:spcAft>
        <a:defRPr sz="4400">
          <a:solidFill>
            <a:srgbClr val="A1131B"/>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descr="bkgrnd_text-transparent"/>
          <p:cNvPicPr>
            <a:picLocks noChangeAspect="1" noChangeArrowheads="1"/>
          </p:cNvPicPr>
          <p:nvPr/>
        </p:nvPicPr>
        <p:blipFill>
          <a:blip r:embed="rId20"/>
          <a:srcRect/>
          <a:stretch>
            <a:fillRect/>
          </a:stretch>
        </p:blipFill>
        <p:spPr bwMode="auto">
          <a:xfrm>
            <a:off x="0" y="0"/>
            <a:ext cx="9144000" cy="6865938"/>
          </a:xfrm>
          <a:prstGeom prst="rect">
            <a:avLst/>
          </a:prstGeom>
          <a:noFill/>
          <a:ln w="9525">
            <a:noFill/>
            <a:miter lim="800000"/>
            <a:headEnd/>
            <a:tailEnd/>
          </a:ln>
        </p:spPr>
      </p:pic>
      <p:sp>
        <p:nvSpPr>
          <p:cNvPr id="6147" name="Rectangle 3"/>
          <p:cNvSpPr>
            <a:spLocks noGrp="1" noChangeArrowheads="1"/>
          </p:cNvSpPr>
          <p:nvPr>
            <p:ph type="title"/>
          </p:nvPr>
        </p:nvSpPr>
        <p:spPr bwMode="auto">
          <a:xfrm>
            <a:off x="609600" y="320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body" idx="1"/>
          </p:nvPr>
        </p:nvSpPr>
        <p:spPr bwMode="auto">
          <a:xfrm>
            <a:off x="6096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 name="Picture 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553200" y="6019800"/>
            <a:ext cx="2316480" cy="334716"/>
          </a:xfrm>
          <a:prstGeom prst="rect">
            <a:avLst/>
          </a:prstGeom>
        </p:spPr>
      </p:pic>
    </p:spTree>
    <p:extLst>
      <p:ext uri="{BB962C8B-B14F-4D97-AF65-F5344CB8AC3E}">
        <p14:creationId xmlns:p14="http://schemas.microsoft.com/office/powerpoint/2010/main" val="22994378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6" r:id="rId12"/>
    <p:sldLayoutId id="2147483740" r:id="rId13"/>
    <p:sldLayoutId id="2147483741" r:id="rId14"/>
    <p:sldLayoutId id="2147483742" r:id="rId15"/>
    <p:sldLayoutId id="2147483743" r:id="rId16"/>
    <p:sldLayoutId id="2147483744" r:id="rId17"/>
    <p:sldLayoutId id="2147483745" r:id="rId18"/>
  </p:sldLayoutIdLst>
  <p:hf hdr="0" ftr="0" dt="0"/>
  <p:txStyles>
    <p:titleStyle>
      <a:lvl1pPr algn="ctr" rtl="0" eaLnBrk="1" fontAlgn="base" hangingPunct="1">
        <a:spcBef>
          <a:spcPct val="0"/>
        </a:spcBef>
        <a:spcAft>
          <a:spcPct val="0"/>
        </a:spcAft>
        <a:defRPr sz="4400">
          <a:solidFill>
            <a:srgbClr val="A1131B"/>
          </a:solidFill>
          <a:latin typeface="+mj-lt"/>
          <a:ea typeface="+mj-ea"/>
          <a:cs typeface="+mj-cs"/>
        </a:defRPr>
      </a:lvl1pPr>
      <a:lvl2pPr algn="ctr" rtl="0" eaLnBrk="1" fontAlgn="base" hangingPunct="1">
        <a:spcBef>
          <a:spcPct val="0"/>
        </a:spcBef>
        <a:spcAft>
          <a:spcPct val="0"/>
        </a:spcAft>
        <a:defRPr sz="4400">
          <a:solidFill>
            <a:srgbClr val="A1131B"/>
          </a:solidFill>
          <a:latin typeface="Arial" charset="0"/>
        </a:defRPr>
      </a:lvl2pPr>
      <a:lvl3pPr algn="ctr" rtl="0" eaLnBrk="1" fontAlgn="base" hangingPunct="1">
        <a:spcBef>
          <a:spcPct val="0"/>
        </a:spcBef>
        <a:spcAft>
          <a:spcPct val="0"/>
        </a:spcAft>
        <a:defRPr sz="4400">
          <a:solidFill>
            <a:srgbClr val="A1131B"/>
          </a:solidFill>
          <a:latin typeface="Arial" charset="0"/>
        </a:defRPr>
      </a:lvl3pPr>
      <a:lvl4pPr algn="ctr" rtl="0" eaLnBrk="1" fontAlgn="base" hangingPunct="1">
        <a:spcBef>
          <a:spcPct val="0"/>
        </a:spcBef>
        <a:spcAft>
          <a:spcPct val="0"/>
        </a:spcAft>
        <a:defRPr sz="4400">
          <a:solidFill>
            <a:srgbClr val="A1131B"/>
          </a:solidFill>
          <a:latin typeface="Arial" charset="0"/>
        </a:defRPr>
      </a:lvl4pPr>
      <a:lvl5pPr algn="ctr" rtl="0" eaLnBrk="1" fontAlgn="base" hangingPunct="1">
        <a:spcBef>
          <a:spcPct val="0"/>
        </a:spcBef>
        <a:spcAft>
          <a:spcPct val="0"/>
        </a:spcAft>
        <a:defRPr sz="4400">
          <a:solidFill>
            <a:srgbClr val="A1131B"/>
          </a:solidFill>
          <a:latin typeface="Arial" charset="0"/>
        </a:defRPr>
      </a:lvl5pPr>
      <a:lvl6pPr marL="457200" algn="ctr" rtl="0" eaLnBrk="1" fontAlgn="base" hangingPunct="1">
        <a:spcBef>
          <a:spcPct val="0"/>
        </a:spcBef>
        <a:spcAft>
          <a:spcPct val="0"/>
        </a:spcAft>
        <a:defRPr sz="4400">
          <a:solidFill>
            <a:srgbClr val="A1131B"/>
          </a:solidFill>
          <a:latin typeface="Arial" charset="0"/>
        </a:defRPr>
      </a:lvl6pPr>
      <a:lvl7pPr marL="914400" algn="ctr" rtl="0" eaLnBrk="1" fontAlgn="base" hangingPunct="1">
        <a:spcBef>
          <a:spcPct val="0"/>
        </a:spcBef>
        <a:spcAft>
          <a:spcPct val="0"/>
        </a:spcAft>
        <a:defRPr sz="4400">
          <a:solidFill>
            <a:srgbClr val="A1131B"/>
          </a:solidFill>
          <a:latin typeface="Arial" charset="0"/>
        </a:defRPr>
      </a:lvl7pPr>
      <a:lvl8pPr marL="1371600" algn="ctr" rtl="0" eaLnBrk="1" fontAlgn="base" hangingPunct="1">
        <a:spcBef>
          <a:spcPct val="0"/>
        </a:spcBef>
        <a:spcAft>
          <a:spcPct val="0"/>
        </a:spcAft>
        <a:defRPr sz="4400">
          <a:solidFill>
            <a:srgbClr val="A1131B"/>
          </a:solidFill>
          <a:latin typeface="Arial" charset="0"/>
        </a:defRPr>
      </a:lvl8pPr>
      <a:lvl9pPr marL="1828800" algn="ctr" rtl="0" eaLnBrk="1" fontAlgn="base" hangingPunct="1">
        <a:spcBef>
          <a:spcPct val="0"/>
        </a:spcBef>
        <a:spcAft>
          <a:spcPct val="0"/>
        </a:spcAft>
        <a:defRPr sz="4400">
          <a:solidFill>
            <a:srgbClr val="A1131B"/>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descr="bkgrnd_text-transparent"/>
          <p:cNvPicPr>
            <a:picLocks noChangeAspect="1" noChangeArrowheads="1"/>
          </p:cNvPicPr>
          <p:nvPr/>
        </p:nvPicPr>
        <p:blipFill>
          <a:blip r:embed="rId14"/>
          <a:srcRect/>
          <a:stretch>
            <a:fillRect/>
          </a:stretch>
        </p:blipFill>
        <p:spPr bwMode="auto">
          <a:xfrm>
            <a:off x="0" y="0"/>
            <a:ext cx="9144000" cy="6865938"/>
          </a:xfrm>
          <a:prstGeom prst="rect">
            <a:avLst/>
          </a:prstGeom>
          <a:noFill/>
          <a:ln w="9525">
            <a:noFill/>
            <a:miter lim="800000"/>
            <a:headEnd/>
            <a:tailEnd/>
          </a:ln>
        </p:spPr>
      </p:pic>
      <p:sp>
        <p:nvSpPr>
          <p:cNvPr id="6147" name="Rectangle 3"/>
          <p:cNvSpPr>
            <a:spLocks noGrp="1" noChangeArrowheads="1"/>
          </p:cNvSpPr>
          <p:nvPr>
            <p:ph type="title"/>
          </p:nvPr>
        </p:nvSpPr>
        <p:spPr bwMode="auto">
          <a:xfrm>
            <a:off x="609600" y="320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p:cNvSpPr>
            <a:spLocks noGrp="1" noChangeArrowheads="1"/>
          </p:cNvSpPr>
          <p:nvPr>
            <p:ph type="body" idx="1"/>
          </p:nvPr>
        </p:nvSpPr>
        <p:spPr bwMode="auto">
          <a:xfrm>
            <a:off x="6096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172066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ctr" rtl="0" eaLnBrk="1" fontAlgn="base" hangingPunct="1">
        <a:spcBef>
          <a:spcPct val="0"/>
        </a:spcBef>
        <a:spcAft>
          <a:spcPct val="0"/>
        </a:spcAft>
        <a:defRPr sz="4400">
          <a:solidFill>
            <a:srgbClr val="A1131B"/>
          </a:solidFill>
          <a:latin typeface="+mj-lt"/>
          <a:ea typeface="+mj-ea"/>
          <a:cs typeface="+mj-cs"/>
        </a:defRPr>
      </a:lvl1pPr>
      <a:lvl2pPr algn="ctr" rtl="0" eaLnBrk="1" fontAlgn="base" hangingPunct="1">
        <a:spcBef>
          <a:spcPct val="0"/>
        </a:spcBef>
        <a:spcAft>
          <a:spcPct val="0"/>
        </a:spcAft>
        <a:defRPr sz="4400">
          <a:solidFill>
            <a:srgbClr val="A1131B"/>
          </a:solidFill>
          <a:latin typeface="Arial" charset="0"/>
        </a:defRPr>
      </a:lvl2pPr>
      <a:lvl3pPr algn="ctr" rtl="0" eaLnBrk="1" fontAlgn="base" hangingPunct="1">
        <a:spcBef>
          <a:spcPct val="0"/>
        </a:spcBef>
        <a:spcAft>
          <a:spcPct val="0"/>
        </a:spcAft>
        <a:defRPr sz="4400">
          <a:solidFill>
            <a:srgbClr val="A1131B"/>
          </a:solidFill>
          <a:latin typeface="Arial" charset="0"/>
        </a:defRPr>
      </a:lvl3pPr>
      <a:lvl4pPr algn="ctr" rtl="0" eaLnBrk="1" fontAlgn="base" hangingPunct="1">
        <a:spcBef>
          <a:spcPct val="0"/>
        </a:spcBef>
        <a:spcAft>
          <a:spcPct val="0"/>
        </a:spcAft>
        <a:defRPr sz="4400">
          <a:solidFill>
            <a:srgbClr val="A1131B"/>
          </a:solidFill>
          <a:latin typeface="Arial" charset="0"/>
        </a:defRPr>
      </a:lvl4pPr>
      <a:lvl5pPr algn="ctr" rtl="0" eaLnBrk="1" fontAlgn="base" hangingPunct="1">
        <a:spcBef>
          <a:spcPct val="0"/>
        </a:spcBef>
        <a:spcAft>
          <a:spcPct val="0"/>
        </a:spcAft>
        <a:defRPr sz="4400">
          <a:solidFill>
            <a:srgbClr val="A1131B"/>
          </a:solidFill>
          <a:latin typeface="Arial" charset="0"/>
        </a:defRPr>
      </a:lvl5pPr>
      <a:lvl6pPr marL="457200" algn="ctr" rtl="0" eaLnBrk="1" fontAlgn="base" hangingPunct="1">
        <a:spcBef>
          <a:spcPct val="0"/>
        </a:spcBef>
        <a:spcAft>
          <a:spcPct val="0"/>
        </a:spcAft>
        <a:defRPr sz="4400">
          <a:solidFill>
            <a:srgbClr val="A1131B"/>
          </a:solidFill>
          <a:latin typeface="Arial" charset="0"/>
        </a:defRPr>
      </a:lvl6pPr>
      <a:lvl7pPr marL="914400" algn="ctr" rtl="0" eaLnBrk="1" fontAlgn="base" hangingPunct="1">
        <a:spcBef>
          <a:spcPct val="0"/>
        </a:spcBef>
        <a:spcAft>
          <a:spcPct val="0"/>
        </a:spcAft>
        <a:defRPr sz="4400">
          <a:solidFill>
            <a:srgbClr val="A1131B"/>
          </a:solidFill>
          <a:latin typeface="Arial" charset="0"/>
        </a:defRPr>
      </a:lvl7pPr>
      <a:lvl8pPr marL="1371600" algn="ctr" rtl="0" eaLnBrk="1" fontAlgn="base" hangingPunct="1">
        <a:spcBef>
          <a:spcPct val="0"/>
        </a:spcBef>
        <a:spcAft>
          <a:spcPct val="0"/>
        </a:spcAft>
        <a:defRPr sz="4400">
          <a:solidFill>
            <a:srgbClr val="A1131B"/>
          </a:solidFill>
          <a:latin typeface="Arial" charset="0"/>
        </a:defRPr>
      </a:lvl8pPr>
      <a:lvl9pPr marL="1828800" algn="ctr" rtl="0" eaLnBrk="1" fontAlgn="base" hangingPunct="1">
        <a:spcBef>
          <a:spcPct val="0"/>
        </a:spcBef>
        <a:spcAft>
          <a:spcPct val="0"/>
        </a:spcAft>
        <a:defRPr sz="4400">
          <a:solidFill>
            <a:srgbClr val="A1131B"/>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www.adhce.org/"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go.osu.edu/corecompetenciesdisability-learnmore" TargetMode="External"/><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slide" Target="slide5.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4.jpg"/><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5.jpg"/><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jpg"/><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4.xml"/><Relationship Id="rId1" Type="http://schemas.openxmlformats.org/officeDocument/2006/relationships/slideLayout" Target="../slideLayouts/slideLayout36.xml"/><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4.xml"/><Relationship Id="rId1" Type="http://schemas.openxmlformats.org/officeDocument/2006/relationships/slideLayout" Target="../slideLayouts/slideLayout36.xml"/><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hyperlink" Target="https://www.adapacific.org/healthcare" TargetMode="External"/><Relationship Id="rId2" Type="http://schemas.openxmlformats.org/officeDocument/2006/relationships/hyperlink" Target="https://adata.org/factsheet/health-care-and-ada" TargetMode="External"/><Relationship Id="rId1" Type="http://schemas.openxmlformats.org/officeDocument/2006/relationships/slideLayout" Target="../slideLayouts/slideLayout25.xml"/><Relationship Id="rId5" Type="http://schemas.openxmlformats.org/officeDocument/2006/relationships/hyperlink" Target="https://www.ada.gov/effective-comm.htm" TargetMode="External"/><Relationship Id="rId4" Type="http://schemas.openxmlformats.org/officeDocument/2006/relationships/hyperlink" Target="https://www.ada.gov/medcare_mobility_ta/medcare_ta.ht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afb.org/blindness-and-low-vision/your-rights/advocacy-resources/ada-checklist-health-care-facilities-and" TargetMode="External"/><Relationship Id="rId2" Type="http://schemas.openxmlformats.org/officeDocument/2006/relationships/hyperlink" Target="https://www.cdc.gov/ncbddd/disabilityandhealth/hcp.html" TargetMode="External"/><Relationship Id="rId1" Type="http://schemas.openxmlformats.org/officeDocument/2006/relationships/slideLayout" Target="../slideLayouts/slideLayout25.xml"/><Relationship Id="rId4" Type="http://schemas.openxmlformats.org/officeDocument/2006/relationships/hyperlink" Target="https://www.ama-assn.org/media/24926/downloa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nisonger.osu.edu/education-training/ohio-disability-health-program/disability-healthcare-training/" TargetMode="External"/><Relationship Id="rId2" Type="http://schemas.openxmlformats.org/officeDocument/2006/relationships/hyperlink" Target="https://www.upstate.edu/pmr/education/toolkit/index.php" TargetMode="External"/><Relationship Id="rId1" Type="http://schemas.openxmlformats.org/officeDocument/2006/relationships/slideLayout" Target="../slideLayouts/slideLayout25.xml"/><Relationship Id="rId5" Type="http://schemas.openxmlformats.org/officeDocument/2006/relationships/hyperlink" Target="https://www.youtube.com/watch?v=4D_wsryhBXY" TargetMode="External"/><Relationship Id="rId4" Type="http://schemas.openxmlformats.org/officeDocument/2006/relationships/hyperlink" Target="https://www.afb.org/research-and-initiatives/serving-needs-individuals-visual-impairments-healthcare-sett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hyperlink" Target="https://www.cdc.gov/ncbddd/disabilityandhealth/infographic-disability-impacts-all.html" TargetMode="External"/><Relationship Id="rId2" Type="http://schemas.openxmlformats.org/officeDocument/2006/relationships/hyperlink" Target="https://positiveexposure.org/"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hyperlink" Target="https://www.who.int/publications/i/item/world-report-on-disability%20www.who.int" TargetMode="External"/><Relationship Id="rId2" Type="http://schemas.openxmlformats.org/officeDocument/2006/relationships/hyperlink" Target="https://doi.org/10.1016/j.dhjo.2010.05.003" TargetMode="External"/><Relationship Id="rId1" Type="http://schemas.openxmlformats.org/officeDocument/2006/relationships/slideLayout" Target="../slideLayouts/slideLayout25.xml"/><Relationship Id="rId4" Type="http://schemas.openxmlformats.org/officeDocument/2006/relationships/hyperlink" Target="http://www.who.in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hyperlink" Target="https://doi.org/10.1186/1478-4491-10-43" TargetMode="Externa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hyperlink" Target="http://www.adhce.org/"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374"/>
            <a:ext cx="9144000" cy="6850626"/>
          </a:xfrm>
          <a:prstGeom prst="rect">
            <a:avLst/>
          </a:prstGeom>
          <a:solidFill>
            <a:srgbClr val="C00000"/>
          </a:solidFill>
        </p:spPr>
        <p:txBody>
          <a:bodyPr wrap="square" rtlCol="0">
            <a:spAutoFit/>
          </a:bodyPr>
          <a:lstStyle/>
          <a:p>
            <a:endParaRPr lang="en-US" dirty="0"/>
          </a:p>
        </p:txBody>
      </p:sp>
      <p:sp>
        <p:nvSpPr>
          <p:cNvPr id="2" name="Title 1"/>
          <p:cNvSpPr>
            <a:spLocks noGrp="1"/>
          </p:cNvSpPr>
          <p:nvPr>
            <p:ph type="ctrTitle"/>
          </p:nvPr>
        </p:nvSpPr>
        <p:spPr>
          <a:xfrm>
            <a:off x="685800" y="533400"/>
            <a:ext cx="7772400" cy="3067051"/>
          </a:xfrm>
        </p:spPr>
        <p:txBody>
          <a:bodyPr/>
          <a:lstStyle/>
          <a:p>
            <a:r>
              <a:rPr lang="en-US" sz="3600" b="1" dirty="0">
                <a:solidFill>
                  <a:schemeClr val="bg1"/>
                </a:solidFill>
              </a:rPr>
              <a:t>Preparing Physicians to Care for People with Disabilities: </a:t>
            </a:r>
            <a:br>
              <a:rPr lang="en-US" sz="3600" b="1" dirty="0">
                <a:solidFill>
                  <a:schemeClr val="bg1"/>
                </a:solidFill>
              </a:rPr>
            </a:br>
            <a:r>
              <a:rPr lang="en-US" sz="3600" b="1" dirty="0">
                <a:solidFill>
                  <a:schemeClr val="bg1"/>
                </a:solidFill>
              </a:rPr>
              <a:t>Core Competencies and the ADA</a:t>
            </a:r>
            <a:br>
              <a:rPr lang="en-US" sz="3600" b="1" dirty="0"/>
            </a:br>
            <a:endParaRPr lang="en-US" sz="3600" dirty="0"/>
          </a:p>
        </p:txBody>
      </p:sp>
      <p:sp>
        <p:nvSpPr>
          <p:cNvPr id="3" name="Subtitle 2"/>
          <p:cNvSpPr>
            <a:spLocks noGrp="1"/>
          </p:cNvSpPr>
          <p:nvPr>
            <p:ph type="subTitle" idx="1"/>
          </p:nvPr>
        </p:nvSpPr>
        <p:spPr>
          <a:xfrm>
            <a:off x="76200" y="3886200"/>
            <a:ext cx="9067800" cy="1752600"/>
          </a:xfrm>
        </p:spPr>
        <p:txBody>
          <a:bodyPr/>
          <a:lstStyle/>
          <a:p>
            <a:r>
              <a:rPr lang="en-US" dirty="0">
                <a:solidFill>
                  <a:schemeClr val="bg1"/>
                </a:solidFill>
              </a:rPr>
              <a:t>Susan M. Havercamp, PhD, FAAIDD, NADD-CC</a:t>
            </a:r>
          </a:p>
          <a:p>
            <a:r>
              <a:rPr lang="en-US" dirty="0">
                <a:solidFill>
                  <a:schemeClr val="bg1"/>
                </a:solidFill>
              </a:rPr>
              <a:t>The Ohio State University Nisonger Center</a:t>
            </a:r>
          </a:p>
          <a:p>
            <a:endParaRPr lang="en-US" b="1" dirty="0"/>
          </a:p>
        </p:txBody>
      </p:sp>
      <p:pic>
        <p:nvPicPr>
          <p:cNvPr id="5" name="Picture 4"/>
          <p:cNvPicPr>
            <a:picLocks noChangeAspect="1"/>
          </p:cNvPicPr>
          <p:nvPr/>
        </p:nvPicPr>
        <p:blipFill>
          <a:blip r:embed="rId2"/>
          <a:stretch>
            <a:fillRect/>
          </a:stretch>
        </p:blipFill>
        <p:spPr>
          <a:xfrm>
            <a:off x="5410200" y="6248400"/>
            <a:ext cx="3657600" cy="523875"/>
          </a:xfrm>
          <a:prstGeom prst="rect">
            <a:avLst/>
          </a:prstGeom>
        </p:spPr>
      </p:pic>
    </p:spTree>
    <p:extLst>
      <p:ext uri="{BB962C8B-B14F-4D97-AF65-F5344CB8AC3E}">
        <p14:creationId xmlns:p14="http://schemas.microsoft.com/office/powerpoint/2010/main" val="1428866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74" y="0"/>
            <a:ext cx="9136626" cy="6858000"/>
          </a:xfrm>
          <a:prstGeom prst="rect">
            <a:avLst/>
          </a:prstGeom>
          <a:solidFill>
            <a:srgbClr val="C00000"/>
          </a:solidFill>
        </p:spPr>
        <p:txBody>
          <a:bodyPr wrap="square" rtlCol="0">
            <a:spAutoFit/>
          </a:bodyPr>
          <a:lstStyle/>
          <a:p>
            <a:endParaRPr lang="en-US" dirty="0"/>
          </a:p>
        </p:txBody>
      </p:sp>
      <p:sp>
        <p:nvSpPr>
          <p:cNvPr id="3" name="Content Placeholder 2"/>
          <p:cNvSpPr>
            <a:spLocks noGrp="1"/>
          </p:cNvSpPr>
          <p:nvPr>
            <p:ph idx="16"/>
          </p:nvPr>
        </p:nvSpPr>
        <p:spPr>
          <a:xfrm>
            <a:off x="533400" y="2068791"/>
            <a:ext cx="7889269" cy="3025218"/>
          </a:xfrm>
        </p:spPr>
        <p:txBody>
          <a:bodyPr>
            <a:normAutofit fontScale="92500" lnSpcReduction="20000"/>
          </a:bodyPr>
          <a:lstStyle/>
          <a:p>
            <a:pPr>
              <a:lnSpc>
                <a:spcPct val="150000"/>
              </a:lnSpc>
            </a:pPr>
            <a:r>
              <a:rPr lang="en-US" sz="4000" b="0" dirty="0"/>
              <a:t>People with disabilities were more than            as likely to report finding healthcare provider skills inadequate to meet their needs </a:t>
            </a:r>
            <a:r>
              <a:rPr lang="en-US" sz="2600" b="0" dirty="0"/>
              <a:t>[6]</a:t>
            </a:r>
            <a:r>
              <a:rPr lang="en-US" sz="4000" b="0" dirty="0"/>
              <a:t>.</a:t>
            </a:r>
            <a:endParaRPr lang="en-US" sz="4000" dirty="0"/>
          </a:p>
        </p:txBody>
      </p:sp>
      <p:sp>
        <p:nvSpPr>
          <p:cNvPr id="4" name="TextBox 3"/>
          <p:cNvSpPr txBox="1"/>
          <p:nvPr/>
        </p:nvSpPr>
        <p:spPr>
          <a:xfrm>
            <a:off x="1981200" y="2853849"/>
            <a:ext cx="1353256" cy="707886"/>
          </a:xfrm>
          <a:prstGeom prst="rect">
            <a:avLst/>
          </a:prstGeom>
          <a:solidFill>
            <a:schemeClr val="bg1"/>
          </a:solidFill>
        </p:spPr>
        <p:txBody>
          <a:bodyPr wrap="none" rtlCol="0">
            <a:spAutoFit/>
          </a:bodyPr>
          <a:lstStyle/>
          <a:p>
            <a:r>
              <a:rPr lang="en-US" sz="4000" dirty="0">
                <a:solidFill>
                  <a:srgbClr val="BB0000"/>
                </a:solidFill>
              </a:rPr>
              <a:t>twice</a:t>
            </a:r>
          </a:p>
        </p:txBody>
      </p:sp>
      <p:pic>
        <p:nvPicPr>
          <p:cNvPr id="6" name="Picture 5"/>
          <p:cNvPicPr>
            <a:picLocks noChangeAspect="1"/>
          </p:cNvPicPr>
          <p:nvPr/>
        </p:nvPicPr>
        <p:blipFill>
          <a:blip r:embed="rId2"/>
          <a:stretch>
            <a:fillRect/>
          </a:stretch>
        </p:blipFill>
        <p:spPr>
          <a:xfrm>
            <a:off x="5410200" y="6248400"/>
            <a:ext cx="3657600" cy="523875"/>
          </a:xfrm>
          <a:prstGeom prst="rect">
            <a:avLst/>
          </a:prstGeom>
        </p:spPr>
      </p:pic>
    </p:spTree>
    <p:extLst>
      <p:ext uri="{BB962C8B-B14F-4D97-AF65-F5344CB8AC3E}">
        <p14:creationId xmlns:p14="http://schemas.microsoft.com/office/powerpoint/2010/main" val="29559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7066273"/>
          </a:xfrm>
          <a:prstGeom prst="rect">
            <a:avLst/>
          </a:prstGeom>
          <a:solidFill>
            <a:srgbClr val="C00000"/>
          </a:solidFill>
        </p:spPr>
        <p:txBody>
          <a:bodyPr wrap="square" rtlCol="0">
            <a:spAutoFit/>
          </a:bodyPr>
          <a:lstStyle/>
          <a:p>
            <a:endParaRPr lang="en-US" dirty="0"/>
          </a:p>
        </p:txBody>
      </p:sp>
      <p:sp>
        <p:nvSpPr>
          <p:cNvPr id="3" name="Content Placeholder 2"/>
          <p:cNvSpPr>
            <a:spLocks noGrp="1"/>
          </p:cNvSpPr>
          <p:nvPr>
            <p:ph idx="16"/>
          </p:nvPr>
        </p:nvSpPr>
        <p:spPr>
          <a:xfrm>
            <a:off x="914400" y="1981200"/>
            <a:ext cx="7083777" cy="3942073"/>
          </a:xfrm>
        </p:spPr>
        <p:txBody>
          <a:bodyPr/>
          <a:lstStyle/>
          <a:p>
            <a:pPr>
              <a:lnSpc>
                <a:spcPct val="150000"/>
              </a:lnSpc>
            </a:pPr>
            <a:r>
              <a:rPr lang="en-US" sz="4000" b="0" dirty="0"/>
              <a:t>People with disabilities were nearly           times more likely to report being denied care </a:t>
            </a:r>
            <a:r>
              <a:rPr lang="en-US" sz="2400" b="0" dirty="0"/>
              <a:t>[6].</a:t>
            </a:r>
            <a:endParaRPr lang="en-US" sz="2400" dirty="0"/>
          </a:p>
        </p:txBody>
      </p:sp>
      <p:sp>
        <p:nvSpPr>
          <p:cNvPr id="4" name="TextBox 3"/>
          <p:cNvSpPr txBox="1"/>
          <p:nvPr/>
        </p:nvSpPr>
        <p:spPr>
          <a:xfrm>
            <a:off x="2819400" y="3048000"/>
            <a:ext cx="1357106" cy="729411"/>
          </a:xfrm>
          <a:prstGeom prst="rect">
            <a:avLst/>
          </a:prstGeom>
          <a:solidFill>
            <a:schemeClr val="bg1"/>
          </a:solidFill>
        </p:spPr>
        <p:txBody>
          <a:bodyPr wrap="square" rtlCol="0">
            <a:spAutoFit/>
          </a:bodyPr>
          <a:lstStyle/>
          <a:p>
            <a:r>
              <a:rPr lang="en-US" sz="4000" dirty="0">
                <a:solidFill>
                  <a:srgbClr val="BB0000"/>
                </a:solidFill>
              </a:rPr>
              <a:t>three</a:t>
            </a:r>
          </a:p>
        </p:txBody>
      </p:sp>
      <p:pic>
        <p:nvPicPr>
          <p:cNvPr id="7" name="Picture 6"/>
          <p:cNvPicPr>
            <a:picLocks noChangeAspect="1"/>
          </p:cNvPicPr>
          <p:nvPr/>
        </p:nvPicPr>
        <p:blipFill>
          <a:blip r:embed="rId2"/>
          <a:stretch>
            <a:fillRect/>
          </a:stretch>
        </p:blipFill>
        <p:spPr>
          <a:xfrm>
            <a:off x="5410200" y="6400800"/>
            <a:ext cx="3657600" cy="523875"/>
          </a:xfrm>
          <a:prstGeom prst="rect">
            <a:avLst/>
          </a:prstGeom>
        </p:spPr>
      </p:pic>
    </p:spTree>
    <p:extLst>
      <p:ext uri="{BB962C8B-B14F-4D97-AF65-F5344CB8AC3E}">
        <p14:creationId xmlns:p14="http://schemas.microsoft.com/office/powerpoint/2010/main" val="17061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p:txBody>
          <a:bodyPr/>
          <a:lstStyle/>
          <a:p>
            <a:endParaRPr lang="en-US"/>
          </a:p>
        </p:txBody>
      </p:sp>
      <p:sp>
        <p:nvSpPr>
          <p:cNvPr id="5" name="TextBox 4"/>
          <p:cNvSpPr txBox="1"/>
          <p:nvPr/>
        </p:nvSpPr>
        <p:spPr>
          <a:xfrm>
            <a:off x="0" y="0"/>
            <a:ext cx="9144000" cy="6705600"/>
          </a:xfrm>
          <a:prstGeom prst="rect">
            <a:avLst/>
          </a:prstGeom>
          <a:solidFill>
            <a:srgbClr val="C00000"/>
          </a:solidFill>
        </p:spPr>
        <p:txBody>
          <a:bodyPr wrap="square" rtlCol="0">
            <a:spAutoFit/>
          </a:bodyPr>
          <a:lstStyle/>
          <a:p>
            <a:endParaRPr lang="en-US" dirty="0"/>
          </a:p>
        </p:txBody>
      </p:sp>
      <p:sp>
        <p:nvSpPr>
          <p:cNvPr id="3" name="Content Placeholder 2"/>
          <p:cNvSpPr>
            <a:spLocks noGrp="1"/>
          </p:cNvSpPr>
          <p:nvPr>
            <p:ph idx="16"/>
          </p:nvPr>
        </p:nvSpPr>
        <p:spPr>
          <a:xfrm>
            <a:off x="1143000" y="1828800"/>
            <a:ext cx="7454838" cy="3733800"/>
          </a:xfrm>
        </p:spPr>
        <p:txBody>
          <a:bodyPr/>
          <a:lstStyle/>
          <a:p>
            <a:pPr>
              <a:lnSpc>
                <a:spcPct val="150000"/>
              </a:lnSpc>
            </a:pPr>
            <a:r>
              <a:rPr lang="en-US" sz="4000" b="0" dirty="0"/>
              <a:t>People with disabilities were more than         times more likely to report being treated badly </a:t>
            </a:r>
            <a:r>
              <a:rPr lang="en-US" sz="2400" b="0" dirty="0"/>
              <a:t>[6]</a:t>
            </a:r>
            <a:r>
              <a:rPr lang="en-US" sz="4000" b="0" dirty="0"/>
              <a:t>.</a:t>
            </a:r>
            <a:endParaRPr lang="en-US" sz="4000" dirty="0"/>
          </a:p>
        </p:txBody>
      </p:sp>
      <p:sp>
        <p:nvSpPr>
          <p:cNvPr id="4" name="TextBox 3"/>
          <p:cNvSpPr txBox="1"/>
          <p:nvPr/>
        </p:nvSpPr>
        <p:spPr>
          <a:xfrm>
            <a:off x="3962400" y="2998857"/>
            <a:ext cx="1080051" cy="707886"/>
          </a:xfrm>
          <a:prstGeom prst="rect">
            <a:avLst/>
          </a:prstGeom>
          <a:solidFill>
            <a:schemeClr val="bg1"/>
          </a:solidFill>
        </p:spPr>
        <p:txBody>
          <a:bodyPr wrap="square" rtlCol="0">
            <a:spAutoFit/>
          </a:bodyPr>
          <a:lstStyle/>
          <a:p>
            <a:r>
              <a:rPr lang="en-US" sz="4000" dirty="0">
                <a:solidFill>
                  <a:srgbClr val="BB0000"/>
                </a:solidFill>
              </a:rPr>
              <a:t>four</a:t>
            </a:r>
          </a:p>
        </p:txBody>
      </p:sp>
      <p:pic>
        <p:nvPicPr>
          <p:cNvPr id="6" name="Picture 5"/>
          <p:cNvPicPr>
            <a:picLocks noChangeAspect="1"/>
          </p:cNvPicPr>
          <p:nvPr/>
        </p:nvPicPr>
        <p:blipFill>
          <a:blip r:embed="rId2"/>
          <a:stretch>
            <a:fillRect/>
          </a:stretch>
        </p:blipFill>
        <p:spPr>
          <a:xfrm>
            <a:off x="5410200" y="6248400"/>
            <a:ext cx="3657600" cy="523875"/>
          </a:xfrm>
          <a:prstGeom prst="rect">
            <a:avLst/>
          </a:prstGeom>
        </p:spPr>
      </p:pic>
    </p:spTree>
    <p:extLst>
      <p:ext uri="{BB962C8B-B14F-4D97-AF65-F5344CB8AC3E}">
        <p14:creationId xmlns:p14="http://schemas.microsoft.com/office/powerpoint/2010/main" val="16569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care providers</a:t>
            </a:r>
          </a:p>
        </p:txBody>
      </p:sp>
      <p:sp>
        <p:nvSpPr>
          <p:cNvPr id="3" name="Content Placeholder 2"/>
          <p:cNvSpPr>
            <a:spLocks noGrp="1"/>
          </p:cNvSpPr>
          <p:nvPr>
            <p:ph idx="1"/>
          </p:nvPr>
        </p:nvSpPr>
        <p:spPr/>
        <p:txBody>
          <a:bodyPr/>
          <a:lstStyle/>
          <a:p>
            <a:r>
              <a:rPr lang="en-US" dirty="0"/>
              <a:t>Report feeling uncomfortable and unprepared, </a:t>
            </a:r>
          </a:p>
          <a:p>
            <a:r>
              <a:rPr lang="en-US" dirty="0"/>
              <a:t>significant training gaps contribute to health care disparities </a:t>
            </a:r>
            <a:r>
              <a:rPr lang="en-US" sz="2400" dirty="0"/>
              <a:t>[7]</a:t>
            </a:r>
          </a:p>
        </p:txBody>
      </p:sp>
    </p:spTree>
    <p:extLst>
      <p:ext uri="{BB962C8B-B14F-4D97-AF65-F5344CB8AC3E}">
        <p14:creationId xmlns:p14="http://schemas.microsoft.com/office/powerpoint/2010/main" val="4116472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Health Care Providers tend to</a:t>
            </a:r>
          </a:p>
        </p:txBody>
      </p:sp>
      <p:sp>
        <p:nvSpPr>
          <p:cNvPr id="2" name="Content Placeholder 1"/>
          <p:cNvSpPr>
            <a:spLocks noGrp="1"/>
          </p:cNvSpPr>
          <p:nvPr>
            <p:ph idx="4294967295"/>
          </p:nvPr>
        </p:nvSpPr>
        <p:spPr>
          <a:xfrm>
            <a:off x="457200" y="1752600"/>
            <a:ext cx="8229600" cy="4525962"/>
          </a:xfrm>
        </p:spPr>
        <p:txBody>
          <a:bodyPr>
            <a:normAutofit/>
          </a:bodyPr>
          <a:lstStyle/>
          <a:p>
            <a:pPr marL="457200" indent="-457200">
              <a:buFont typeface="Arial" panose="020B0604020202020204" pitchFamily="34" charset="0"/>
              <a:buChar char="•"/>
            </a:pPr>
            <a:r>
              <a:rPr lang="en-US" sz="2400" dirty="0"/>
              <a:t>Underestimate the </a:t>
            </a:r>
            <a:r>
              <a:rPr lang="en-US" sz="2400" b="1" dirty="0"/>
              <a:t>size and diversity </a:t>
            </a:r>
            <a:r>
              <a:rPr lang="en-US" sz="2400" dirty="0"/>
              <a:t>of the disability population</a:t>
            </a:r>
          </a:p>
          <a:p>
            <a:pPr marL="457200" indent="-457200">
              <a:buFont typeface="Arial" panose="020B0604020202020204" pitchFamily="34" charset="0"/>
              <a:buChar char="•"/>
            </a:pPr>
            <a:r>
              <a:rPr lang="en-US" sz="2400" b="1" dirty="0"/>
              <a:t>Underestimate the health, and quality of life </a:t>
            </a:r>
            <a:r>
              <a:rPr lang="en-US" sz="2400" dirty="0"/>
              <a:t>of people of disabilities</a:t>
            </a:r>
          </a:p>
          <a:p>
            <a:pPr marL="457200" indent="-457200">
              <a:buFont typeface="Arial" panose="020B0604020202020204" pitchFamily="34" charset="0"/>
              <a:buChar char="•"/>
            </a:pPr>
            <a:r>
              <a:rPr lang="en-US" sz="2400" dirty="0"/>
              <a:t>Hold </a:t>
            </a:r>
            <a:r>
              <a:rPr lang="en-US" sz="2400" b="1" dirty="0"/>
              <a:t>inaccurate assumptions </a:t>
            </a:r>
            <a:r>
              <a:rPr lang="en-US" sz="2400" dirty="0"/>
              <a:t>about current/future functional status </a:t>
            </a:r>
          </a:p>
          <a:p>
            <a:pPr marL="457200" indent="-457200">
              <a:buFont typeface="Arial" panose="020B0604020202020204" pitchFamily="34" charset="0"/>
              <a:buChar char="•"/>
            </a:pPr>
            <a:r>
              <a:rPr lang="en-US" sz="2400" dirty="0"/>
              <a:t>Overlook cultural, economic, </a:t>
            </a:r>
            <a:r>
              <a:rPr lang="en-US" sz="2400" b="1" dirty="0"/>
              <a:t>social determinants of health</a:t>
            </a:r>
          </a:p>
          <a:p>
            <a:pPr marL="457200" indent="-457200">
              <a:buFont typeface="Arial" panose="020B0604020202020204" pitchFamily="34" charset="0"/>
              <a:buChar char="•"/>
            </a:pPr>
            <a:r>
              <a:rPr lang="en-US" sz="2400" b="1" dirty="0"/>
              <a:t>Overlook health issues </a:t>
            </a:r>
            <a:r>
              <a:rPr lang="en-US" sz="2400" dirty="0"/>
              <a:t>not having to do with the disability</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085343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916"/>
            <a:ext cx="9144000" cy="6961817"/>
          </a:xfrm>
          <a:prstGeom prst="rect">
            <a:avLst/>
          </a:prstGeom>
          <a:solidFill>
            <a:srgbClr val="C00000"/>
          </a:solidFill>
        </p:spPr>
        <p:txBody>
          <a:bodyPr wrap="square" rtlCol="0">
            <a:spAutoFit/>
          </a:bodyPr>
          <a:lstStyle/>
          <a:p>
            <a:endParaRPr lang="en-US" dirty="0"/>
          </a:p>
        </p:txBody>
      </p:sp>
      <p:sp>
        <p:nvSpPr>
          <p:cNvPr id="2" name="TextBox 1"/>
          <p:cNvSpPr txBox="1"/>
          <p:nvPr/>
        </p:nvSpPr>
        <p:spPr>
          <a:xfrm>
            <a:off x="273467" y="5448477"/>
            <a:ext cx="7346533" cy="830997"/>
          </a:xfrm>
          <a:prstGeom prst="rect">
            <a:avLst/>
          </a:prstGeom>
          <a:solidFill>
            <a:schemeClr val="bg1"/>
          </a:solidFill>
        </p:spPr>
        <p:txBody>
          <a:bodyPr wrap="square" rtlCol="0">
            <a:spAutoFit/>
          </a:bodyPr>
          <a:lstStyle/>
          <a:p>
            <a:r>
              <a:rPr lang="en-US" sz="2400" dirty="0">
                <a:latin typeface="Bahnschrift Condensed" panose="020B0502040204020203" pitchFamily="34" charset="0"/>
              </a:rPr>
              <a:t>Study Finds Many Doctors Unaware of Their Legal Duties to Treat People with Disabilities [15-16]</a:t>
            </a:r>
          </a:p>
        </p:txBody>
      </p:sp>
      <p:sp>
        <p:nvSpPr>
          <p:cNvPr id="3" name="TextBox 2"/>
          <p:cNvSpPr txBox="1"/>
          <p:nvPr/>
        </p:nvSpPr>
        <p:spPr>
          <a:xfrm>
            <a:off x="2690574" y="2142343"/>
            <a:ext cx="6453426" cy="3046988"/>
          </a:xfrm>
          <a:prstGeom prst="rect">
            <a:avLst/>
          </a:prstGeom>
          <a:solidFill>
            <a:schemeClr val="bg1"/>
          </a:solidFill>
        </p:spPr>
        <p:txBody>
          <a:bodyPr wrap="square" rtlCol="0">
            <a:spAutoFit/>
          </a:bodyPr>
          <a:lstStyle/>
          <a:p>
            <a:r>
              <a:rPr lang="en-US" sz="2400" b="1" dirty="0">
                <a:solidFill>
                  <a:srgbClr val="B24438"/>
                </a:solidFill>
                <a:latin typeface="Times New Roman" panose="02020603050405020304" pitchFamily="18" charset="0"/>
                <a:cs typeface="Times New Roman" panose="02020603050405020304" pitchFamily="18" charset="0"/>
              </a:rPr>
              <a:t>Among 714 physicians... [14]</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82.4%</a:t>
            </a:r>
            <a:r>
              <a:rPr lang="en-US" sz="2400" dirty="0">
                <a:latin typeface="Times New Roman" panose="02020603050405020304" pitchFamily="18" charset="0"/>
                <a:cs typeface="Times New Roman" panose="02020603050405020304" pitchFamily="18" charset="0"/>
              </a:rPr>
              <a:t> reported that people with significant disability have </a:t>
            </a:r>
            <a:r>
              <a:rPr lang="en-US" sz="2400" b="1" dirty="0">
                <a:latin typeface="Times New Roman" panose="02020603050405020304" pitchFamily="18" charset="0"/>
                <a:cs typeface="Times New Roman" panose="02020603050405020304" pitchFamily="18" charset="0"/>
              </a:rPr>
              <a:t>worse quality of life </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Only 40.7%</a:t>
            </a:r>
            <a:r>
              <a:rPr lang="en-US" sz="2400" dirty="0">
                <a:latin typeface="Times New Roman" panose="02020603050405020304" pitchFamily="18" charset="0"/>
                <a:cs typeface="Times New Roman" panose="02020603050405020304" pitchFamily="18" charset="0"/>
              </a:rPr>
              <a:t> percent were very </a:t>
            </a:r>
            <a:r>
              <a:rPr lang="en-US" sz="2400" b="1" dirty="0">
                <a:latin typeface="Times New Roman" panose="02020603050405020304" pitchFamily="18" charset="0"/>
                <a:cs typeface="Times New Roman" panose="02020603050405020304" pitchFamily="18" charset="0"/>
              </a:rPr>
              <a:t>confident </a:t>
            </a:r>
            <a:r>
              <a:rPr lang="en-US" sz="2400" dirty="0">
                <a:latin typeface="Times New Roman" panose="02020603050405020304" pitchFamily="18" charset="0"/>
                <a:cs typeface="Times New Roman" panose="02020603050405020304" pitchFamily="18" charset="0"/>
              </a:rPr>
              <a:t>about their ability to provide the same quality of care to patients with disability</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Just 56.5% </a:t>
            </a:r>
            <a:r>
              <a:rPr lang="en-US" sz="2400" dirty="0">
                <a:latin typeface="Times New Roman" panose="02020603050405020304" pitchFamily="18" charset="0"/>
                <a:cs typeface="Times New Roman" panose="02020603050405020304" pitchFamily="18" charset="0"/>
              </a:rPr>
              <a:t>strongly agreed that they </a:t>
            </a:r>
            <a:r>
              <a:rPr lang="en-US" sz="2400" b="1" dirty="0">
                <a:latin typeface="Times New Roman" panose="02020603050405020304" pitchFamily="18" charset="0"/>
                <a:cs typeface="Times New Roman" panose="02020603050405020304" pitchFamily="18" charset="0"/>
              </a:rPr>
              <a:t>welcomed</a:t>
            </a:r>
            <a:r>
              <a:rPr lang="en-US" sz="2400" dirty="0">
                <a:latin typeface="Times New Roman" panose="02020603050405020304" pitchFamily="18" charset="0"/>
                <a:cs typeface="Times New Roman" panose="02020603050405020304" pitchFamily="18" charset="0"/>
              </a:rPr>
              <a:t> patients with disability into their practices</a:t>
            </a:r>
          </a:p>
        </p:txBody>
      </p:sp>
      <p:sp>
        <p:nvSpPr>
          <p:cNvPr id="4" name="TextBox 3"/>
          <p:cNvSpPr txBox="1"/>
          <p:nvPr/>
        </p:nvSpPr>
        <p:spPr>
          <a:xfrm>
            <a:off x="131193" y="1801435"/>
            <a:ext cx="2428188" cy="3262432"/>
          </a:xfrm>
          <a:prstGeom prst="rect">
            <a:avLst/>
          </a:prstGeom>
          <a:solidFill>
            <a:schemeClr val="bg1"/>
          </a:solidFill>
        </p:spPr>
        <p:txBody>
          <a:bodyPr wrap="square" rtlCol="0">
            <a:spAutoFit/>
          </a:bodyPr>
          <a:lstStyle/>
          <a:p>
            <a:r>
              <a:rPr lang="en-US" sz="2400" b="1" dirty="0">
                <a:solidFill>
                  <a:srgbClr val="B24438"/>
                </a:solidFill>
                <a:latin typeface="Arial Rounded MT Bold" panose="020F0704030504030204" pitchFamily="34" charset="0"/>
              </a:rPr>
              <a:t>For the disabled, a doctor’s visit can be literally an obstacle course- and the laws can’t help </a:t>
            </a:r>
            <a:r>
              <a:rPr lang="en-US" sz="2400" dirty="0">
                <a:solidFill>
                  <a:srgbClr val="B24438"/>
                </a:solidFill>
                <a:latin typeface="Arial Rounded MT Bold" panose="020F0704030504030204" pitchFamily="34" charset="0"/>
              </a:rPr>
              <a:t>[16]</a:t>
            </a:r>
          </a:p>
          <a:p>
            <a:endParaRPr lang="en-US" sz="1400" dirty="0">
              <a:solidFill>
                <a:srgbClr val="FF0000"/>
              </a:solidFill>
            </a:endParaRPr>
          </a:p>
        </p:txBody>
      </p:sp>
      <p:sp>
        <p:nvSpPr>
          <p:cNvPr id="5" name="TextBox 4"/>
          <p:cNvSpPr txBox="1"/>
          <p:nvPr/>
        </p:nvSpPr>
        <p:spPr>
          <a:xfrm>
            <a:off x="106691" y="341960"/>
            <a:ext cx="7829551" cy="1200329"/>
          </a:xfrm>
          <a:prstGeom prst="rect">
            <a:avLst/>
          </a:prstGeom>
          <a:solidFill>
            <a:schemeClr val="bg1"/>
          </a:solidFill>
        </p:spPr>
        <p:txBody>
          <a:bodyPr wrap="square" rtlCol="0">
            <a:spAutoFit/>
          </a:bodyPr>
          <a:lstStyle/>
          <a:p>
            <a:r>
              <a:rPr lang="en-US" sz="2400" dirty="0">
                <a:solidFill>
                  <a:srgbClr val="B24438"/>
                </a:solidFill>
              </a:rPr>
              <a:t>Many Doctors Have Negative Perceptions of Patients with Disabilities- And That Impacts Quality of Care, Study Finds [14]</a:t>
            </a:r>
            <a:endParaRPr lang="en-US" dirty="0">
              <a:solidFill>
                <a:srgbClr val="B24438"/>
              </a:solidFill>
            </a:endParaRPr>
          </a:p>
        </p:txBody>
      </p:sp>
      <p:pic>
        <p:nvPicPr>
          <p:cNvPr id="10" name="Picture 9"/>
          <p:cNvPicPr>
            <a:picLocks noChangeAspect="1"/>
          </p:cNvPicPr>
          <p:nvPr/>
        </p:nvPicPr>
        <p:blipFill>
          <a:blip r:embed="rId2"/>
          <a:stretch>
            <a:fillRect/>
          </a:stretch>
        </p:blipFill>
        <p:spPr>
          <a:xfrm>
            <a:off x="5486400" y="6368933"/>
            <a:ext cx="3657600" cy="523875"/>
          </a:xfrm>
          <a:prstGeom prst="rect">
            <a:avLst/>
          </a:prstGeom>
        </p:spPr>
      </p:pic>
    </p:spTree>
    <p:extLst>
      <p:ext uri="{BB962C8B-B14F-4D97-AF65-F5344CB8AC3E}">
        <p14:creationId xmlns:p14="http://schemas.microsoft.com/office/powerpoint/2010/main" val="404722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6864872" y="2130303"/>
            <a:ext cx="2202928" cy="3046988"/>
          </a:xfrm>
          <a:prstGeom prst="rect">
            <a:avLst/>
          </a:prstGeom>
          <a:noFill/>
        </p:spPr>
        <p:txBody>
          <a:bodyPr wrap="square" rtlCol="0">
            <a:spAutoFit/>
          </a:bodyPr>
          <a:lstStyle/>
          <a:p>
            <a:r>
              <a:rPr lang="en-US" sz="2400" dirty="0">
                <a:solidFill>
                  <a:srgbClr val="FF0000"/>
                </a:solidFill>
              </a:rPr>
              <a:t>Physicians seeing </a:t>
            </a:r>
            <a:r>
              <a:rPr lang="en-US" sz="2400" b="1" dirty="0">
                <a:solidFill>
                  <a:srgbClr val="FF0000"/>
                </a:solidFill>
              </a:rPr>
              <a:t>25</a:t>
            </a:r>
            <a:r>
              <a:rPr lang="en-US" sz="2400" dirty="0">
                <a:solidFill>
                  <a:srgbClr val="FF0000"/>
                </a:solidFill>
              </a:rPr>
              <a:t> patients per day will treat  about </a:t>
            </a:r>
            <a:r>
              <a:rPr lang="en-US" sz="2400" b="1" dirty="0">
                <a:solidFill>
                  <a:srgbClr val="FF0000"/>
                </a:solidFill>
              </a:rPr>
              <a:t>7 patients with disabilities every day</a:t>
            </a:r>
            <a:endParaRPr lang="en-US" dirty="0"/>
          </a:p>
        </p:txBody>
      </p:sp>
      <p:sp>
        <p:nvSpPr>
          <p:cNvPr id="35" name="TextBox 34"/>
          <p:cNvSpPr txBox="1"/>
          <p:nvPr/>
        </p:nvSpPr>
        <p:spPr>
          <a:xfrm>
            <a:off x="402404" y="216998"/>
            <a:ext cx="4035287" cy="4308872"/>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a:t>Because health care providers across all disciplines will likely encounter people with disabilities in their practice, it is important for every clinician to be comfortable and competent in treating this population. [5]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600" dirty="0">
              <a:solidFill>
                <a:schemeClr val="accent2">
                  <a:lumMod val="75000"/>
                </a:schemeClr>
              </a:solidFill>
            </a:endParaRPr>
          </a:p>
        </p:txBody>
      </p:sp>
      <p:grpSp>
        <p:nvGrpSpPr>
          <p:cNvPr id="29" name="Group 28" descr="18 stick figures are blue, seven are red" title="25 stick figures"/>
          <p:cNvGrpSpPr/>
          <p:nvPr/>
        </p:nvGrpSpPr>
        <p:grpSpPr>
          <a:xfrm>
            <a:off x="4267200" y="1143000"/>
            <a:ext cx="2382141" cy="3469358"/>
            <a:chOff x="3945451" y="1056512"/>
            <a:chExt cx="2382141" cy="3469358"/>
          </a:xfrm>
        </p:grpSpPr>
        <p:grpSp>
          <p:nvGrpSpPr>
            <p:cNvPr id="27" name="Group 26"/>
            <p:cNvGrpSpPr/>
            <p:nvPr/>
          </p:nvGrpSpPr>
          <p:grpSpPr>
            <a:xfrm>
              <a:off x="3945451" y="1056512"/>
              <a:ext cx="2382141" cy="3469358"/>
              <a:chOff x="4016815" y="1065561"/>
              <a:chExt cx="2382141" cy="3469358"/>
            </a:xfrm>
          </p:grpSpPr>
          <p:pic>
            <p:nvPicPr>
              <p:cNvPr id="1028" name="Picture 4" descr="Red Stick Man Hi - Red Stick Figure PNG Image | Transparent PNG Free  Download on See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6921" y="1065561"/>
                <a:ext cx="746580" cy="654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021" y="1096485"/>
                <a:ext cx="362552" cy="599315"/>
              </a:xfrm>
              <a:prstGeom prst="rect">
                <a:avLst/>
              </a:prstGeom>
            </p:spPr>
          </p:pic>
          <p:pic>
            <p:nvPicPr>
              <p:cNvPr id="12" name="Picture 11"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161" y="1081582"/>
                <a:ext cx="300594" cy="599315"/>
              </a:xfrm>
              <a:prstGeom prst="rect">
                <a:avLst/>
              </a:prstGeom>
            </p:spPr>
          </p:pic>
          <p:pic>
            <p:nvPicPr>
              <p:cNvPr id="13" name="Picture 12"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119" y="1086582"/>
                <a:ext cx="300594" cy="599315"/>
              </a:xfrm>
              <a:prstGeom prst="rect">
                <a:avLst/>
              </a:prstGeom>
            </p:spPr>
          </p:pic>
          <p:pic>
            <p:nvPicPr>
              <p:cNvPr id="14" name="Picture 13"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897" y="1820548"/>
                <a:ext cx="300594" cy="599315"/>
              </a:xfrm>
              <a:prstGeom prst="rect">
                <a:avLst/>
              </a:prstGeom>
            </p:spPr>
          </p:pic>
          <p:pic>
            <p:nvPicPr>
              <p:cNvPr id="15" name="Picture 14"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964" y="1817872"/>
                <a:ext cx="300594" cy="599315"/>
              </a:xfrm>
              <a:prstGeom prst="rect">
                <a:avLst/>
              </a:prstGeom>
            </p:spPr>
          </p:pic>
          <p:pic>
            <p:nvPicPr>
              <p:cNvPr id="16" name="Picture 15"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073" y="1071780"/>
                <a:ext cx="300594" cy="599315"/>
              </a:xfrm>
              <a:prstGeom prst="rect">
                <a:avLst/>
              </a:prstGeom>
            </p:spPr>
          </p:pic>
          <p:pic>
            <p:nvPicPr>
              <p:cNvPr id="17" name="Picture 16"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046" y="1817871"/>
                <a:ext cx="300594" cy="599315"/>
              </a:xfrm>
              <a:prstGeom prst="rect">
                <a:avLst/>
              </a:prstGeom>
            </p:spPr>
          </p:pic>
          <p:pic>
            <p:nvPicPr>
              <p:cNvPr id="20" name="Picture 19"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923" y="2520773"/>
                <a:ext cx="300594" cy="599315"/>
              </a:xfrm>
              <a:prstGeom prst="rect">
                <a:avLst/>
              </a:prstGeom>
            </p:spPr>
          </p:pic>
          <p:pic>
            <p:nvPicPr>
              <p:cNvPr id="21" name="Picture 20"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3995" y="2549219"/>
                <a:ext cx="300594" cy="599315"/>
              </a:xfrm>
              <a:prstGeom prst="rect">
                <a:avLst/>
              </a:prstGeom>
            </p:spPr>
          </p:pic>
          <p:pic>
            <p:nvPicPr>
              <p:cNvPr id="22" name="Picture 21"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577" y="2521186"/>
                <a:ext cx="300594" cy="599315"/>
              </a:xfrm>
              <a:prstGeom prst="rect">
                <a:avLst/>
              </a:prstGeom>
            </p:spPr>
          </p:pic>
          <p:pic>
            <p:nvPicPr>
              <p:cNvPr id="23" name="Picture 22"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354" y="3225000"/>
                <a:ext cx="300594" cy="599315"/>
              </a:xfrm>
              <a:prstGeom prst="rect">
                <a:avLst/>
              </a:prstGeom>
            </p:spPr>
          </p:pic>
          <p:pic>
            <p:nvPicPr>
              <p:cNvPr id="24" name="Picture 23"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930" y="2521187"/>
                <a:ext cx="300594" cy="599315"/>
              </a:xfrm>
              <a:prstGeom prst="rect">
                <a:avLst/>
              </a:prstGeom>
            </p:spPr>
          </p:pic>
          <p:pic>
            <p:nvPicPr>
              <p:cNvPr id="25" name="Picture 24"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3235895"/>
                <a:ext cx="300594" cy="599315"/>
              </a:xfrm>
              <a:prstGeom prst="rect">
                <a:avLst/>
              </a:prstGeom>
            </p:spPr>
          </p:pic>
          <p:pic>
            <p:nvPicPr>
              <p:cNvPr id="26" name="Picture 25"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396" y="3243998"/>
                <a:ext cx="300594" cy="599315"/>
              </a:xfrm>
              <a:prstGeom prst="rect">
                <a:avLst/>
              </a:prstGeom>
            </p:spPr>
          </p:pic>
          <p:pic>
            <p:nvPicPr>
              <p:cNvPr id="28" name="Picture 27"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399" y="3899072"/>
                <a:ext cx="300594" cy="599315"/>
              </a:xfrm>
              <a:prstGeom prst="rect">
                <a:avLst/>
              </a:prstGeom>
            </p:spPr>
          </p:pic>
          <p:pic>
            <p:nvPicPr>
              <p:cNvPr id="31" name="Picture 30"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300" y="3872400"/>
                <a:ext cx="300594" cy="599315"/>
              </a:xfrm>
              <a:prstGeom prst="rect">
                <a:avLst/>
              </a:prstGeom>
            </p:spPr>
          </p:pic>
          <p:pic>
            <p:nvPicPr>
              <p:cNvPr id="32" name="Picture 31"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040" y="3872400"/>
                <a:ext cx="300594" cy="599315"/>
              </a:xfrm>
              <a:prstGeom prst="rect">
                <a:avLst/>
              </a:prstGeom>
            </p:spPr>
          </p:pic>
          <p:pic>
            <p:nvPicPr>
              <p:cNvPr id="40"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238" y="1778944"/>
                <a:ext cx="618993" cy="6542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6780" y="1769000"/>
                <a:ext cx="618993" cy="6542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214" y="2532804"/>
                <a:ext cx="618993" cy="6542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137" y="3172724"/>
                <a:ext cx="618993" cy="6542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815" y="3871588"/>
                <a:ext cx="618993" cy="6542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Red Stick Man Hi - Red Stick Figure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9963" y="3880637"/>
                <a:ext cx="618993" cy="654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descr="image of 25 stick figures, 18 are colored blue, 7 are red" title="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719" y="3235894"/>
              <a:ext cx="300594" cy="599315"/>
            </a:xfrm>
            <a:prstGeom prst="rect">
              <a:avLst/>
            </a:prstGeom>
          </p:spPr>
        </p:pic>
      </p:grpSp>
    </p:spTree>
    <p:extLst>
      <p:ext uri="{BB962C8B-B14F-4D97-AF65-F5344CB8AC3E}">
        <p14:creationId xmlns:p14="http://schemas.microsoft.com/office/powerpoint/2010/main" val="177968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training barriers?</a:t>
            </a:r>
          </a:p>
        </p:txBody>
      </p:sp>
      <p:sp>
        <p:nvSpPr>
          <p:cNvPr id="3" name="Content Placeholder 2"/>
          <p:cNvSpPr>
            <a:spLocks noGrp="1"/>
          </p:cNvSpPr>
          <p:nvPr>
            <p:ph idx="1"/>
          </p:nvPr>
        </p:nvSpPr>
        <p:spPr/>
        <p:txBody>
          <a:bodyPr/>
          <a:lstStyle/>
          <a:p>
            <a:pPr marL="457200" indent="-457200">
              <a:buFont typeface="+mj-lt"/>
              <a:buAutoNum type="arabicPeriod"/>
            </a:pPr>
            <a:r>
              <a:rPr lang="en-US" sz="2800" dirty="0"/>
              <a:t>Inclusion of disability content has relied on the advocacy efforts of individual champions in health education </a:t>
            </a:r>
            <a:r>
              <a:rPr lang="en-US" sz="2400" dirty="0"/>
              <a:t>[17]</a:t>
            </a:r>
          </a:p>
          <a:p>
            <a:pPr marL="457200" indent="-457200">
              <a:buFont typeface="+mj-lt"/>
              <a:buAutoNum type="arabicPeriod"/>
            </a:pPr>
            <a:r>
              <a:rPr lang="en-US" sz="2800" dirty="0"/>
              <a:t>Constraints on time and resources, </a:t>
            </a:r>
          </a:p>
          <a:p>
            <a:pPr marL="0" indent="0">
              <a:buNone/>
            </a:pPr>
            <a:r>
              <a:rPr lang="en-US" sz="2800" dirty="0"/>
              <a:t>	competing priorities</a:t>
            </a:r>
          </a:p>
          <a:p>
            <a:pPr marL="457200" indent="-457200">
              <a:buFont typeface="+mj-lt"/>
              <a:buAutoNum type="arabicPeriod"/>
            </a:pPr>
            <a:r>
              <a:rPr lang="en-US" sz="2800" dirty="0"/>
              <a:t>School accreditation requirements and professional licensure exams lack disability</a:t>
            </a:r>
          </a:p>
          <a:p>
            <a:pPr marL="457200" indent="-457200">
              <a:buFont typeface="+mj-lt"/>
              <a:buAutoNum type="arabicPeriod"/>
            </a:pPr>
            <a:r>
              <a:rPr lang="en-US" sz="2800" dirty="0"/>
              <a:t>Lack of systemic organizing framework</a:t>
            </a:r>
          </a:p>
        </p:txBody>
      </p:sp>
    </p:spTree>
    <p:extLst>
      <p:ext uri="{BB962C8B-B14F-4D97-AF65-F5344CB8AC3E}">
        <p14:creationId xmlns:p14="http://schemas.microsoft.com/office/powerpoint/2010/main" val="351584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Lack of systemic organizing framework</a:t>
            </a:r>
          </a:p>
        </p:txBody>
      </p:sp>
      <p:sp>
        <p:nvSpPr>
          <p:cNvPr id="5" name="Content Placeholder 4"/>
          <p:cNvSpPr>
            <a:spLocks noGrp="1"/>
          </p:cNvSpPr>
          <p:nvPr>
            <p:ph idx="1"/>
          </p:nvPr>
        </p:nvSpPr>
        <p:spPr/>
        <p:txBody>
          <a:bodyPr/>
          <a:lstStyle/>
          <a:p>
            <a:r>
              <a:rPr lang="en-US" sz="2400" dirty="0"/>
              <a:t>Innovative disability curricula have been developed, evaluated, and published [8-13]</a:t>
            </a:r>
          </a:p>
          <a:p>
            <a:r>
              <a:rPr lang="en-US" sz="2400" dirty="0"/>
              <a:t>Learning objectives, curricular content, and evaluation measures were developed independently for each</a:t>
            </a:r>
            <a:r>
              <a:rPr lang="en-US" dirty="0"/>
              <a:t>. </a:t>
            </a:r>
          </a:p>
          <a:p>
            <a:r>
              <a:rPr lang="en-US" dirty="0"/>
              <a:t>Agreement on what to teach about disability remains has not been reached</a:t>
            </a:r>
          </a:p>
        </p:txBody>
      </p:sp>
    </p:spTree>
    <p:extLst>
      <p:ext uri="{BB962C8B-B14F-4D97-AF65-F5344CB8AC3E}">
        <p14:creationId xmlns:p14="http://schemas.microsoft.com/office/powerpoint/2010/main" val="88255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Milestones toward Disability- Competent Healthcare Workforce </a:t>
            </a:r>
            <a:r>
              <a:rPr lang="en-US" sz="2400" dirty="0"/>
              <a:t>[18]</a:t>
            </a:r>
          </a:p>
        </p:txBody>
      </p:sp>
      <p:sp>
        <p:nvSpPr>
          <p:cNvPr id="8" name="Content Placeholder 7"/>
          <p:cNvSpPr>
            <a:spLocks noGrp="1"/>
          </p:cNvSpPr>
          <p:nvPr>
            <p:ph idx="1"/>
          </p:nvPr>
        </p:nvSpPr>
        <p:spPr>
          <a:xfrm>
            <a:off x="381000" y="1463675"/>
            <a:ext cx="8763000" cy="4937125"/>
          </a:xfrm>
        </p:spPr>
        <p:txBody>
          <a:bodyPr/>
          <a:lstStyle/>
          <a:p>
            <a:pPr marL="514350" indent="-514350">
              <a:buFont typeface="+mj-lt"/>
              <a:buAutoNum type="arabicPeriod"/>
            </a:pPr>
            <a:r>
              <a:rPr lang="en-US" sz="2400" dirty="0"/>
              <a:t>Collectively decide what health care providers need to understand about disability (core competencies)</a:t>
            </a:r>
          </a:p>
          <a:p>
            <a:pPr marL="514350" indent="-514350">
              <a:buFont typeface="+mj-lt"/>
              <a:buAutoNum type="arabicPeriod"/>
            </a:pPr>
            <a:r>
              <a:rPr lang="en-US" sz="2400" dirty="0"/>
              <a:t>Change training and licensure requirements to ensure students receive disability training</a:t>
            </a:r>
          </a:p>
          <a:p>
            <a:pPr marL="514350" indent="-514350">
              <a:buFont typeface="+mj-lt"/>
              <a:buAutoNum type="arabicPeriod"/>
            </a:pPr>
            <a:r>
              <a:rPr lang="en-US" sz="2400" dirty="0"/>
              <a:t>Develop evidence-based curricula</a:t>
            </a:r>
          </a:p>
          <a:p>
            <a:pPr marL="514350" indent="-514350">
              <a:buFont typeface="+mj-lt"/>
              <a:buAutoNum type="arabicPeriod"/>
            </a:pPr>
            <a:r>
              <a:rPr lang="en-US" sz="2400" dirty="0"/>
              <a:t>Develop robust protocols to evaluate disability competence</a:t>
            </a:r>
          </a:p>
          <a:p>
            <a:pPr marL="514350" indent="-514350">
              <a:buFont typeface="+mj-lt"/>
              <a:buAutoNum type="arabicPeriod"/>
            </a:pPr>
            <a:r>
              <a:rPr lang="en-US" sz="2400" dirty="0"/>
              <a:t>Evaluate the impact of disability training on the delivery of disability-competent care and the impact of competent care on patient health outcomes</a:t>
            </a:r>
          </a:p>
          <a:p>
            <a:pPr marL="514350" indent="-514350">
              <a:buFont typeface="+mj-lt"/>
              <a:buAutoNum type="arabicPeriod"/>
            </a:pPr>
            <a:r>
              <a:rPr lang="en-US" sz="2400" dirty="0"/>
              <a:t>Explore health care delivery models and incentive structures to promote disability competent care</a:t>
            </a:r>
          </a:p>
        </p:txBody>
      </p:sp>
    </p:spTree>
    <p:extLst>
      <p:ext uri="{BB962C8B-B14F-4D97-AF65-F5344CB8AC3E}">
        <p14:creationId xmlns:p14="http://schemas.microsoft.com/office/powerpoint/2010/main" val="3073693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2109AD-D0A6-47B7-A962-4925E0D8240B}"/>
              </a:ext>
            </a:extLst>
          </p:cNvPr>
          <p:cNvSpPr>
            <a:spLocks noGrp="1"/>
          </p:cNvSpPr>
          <p:nvPr>
            <p:ph idx="13"/>
          </p:nvPr>
        </p:nvSpPr>
        <p:spPr>
          <a:xfrm>
            <a:off x="381000" y="419693"/>
            <a:ext cx="7848600" cy="2552107"/>
          </a:xfrm>
        </p:spPr>
        <p:txBody>
          <a:bodyPr/>
          <a:lstStyle/>
          <a:p>
            <a:pPr marL="0" indent="0">
              <a:buNone/>
            </a:pPr>
            <a:r>
              <a:rPr lang="en-US" dirty="0">
                <a:solidFill>
                  <a:srgbClr val="C00000"/>
                </a:solidFill>
                <a:latin typeface="Droid Sans"/>
              </a:rPr>
              <a:t>Ohio State University Nisonger Center</a:t>
            </a:r>
          </a:p>
          <a:p>
            <a:pPr marL="0" indent="0">
              <a:buNone/>
            </a:pPr>
            <a:r>
              <a:rPr lang="en-US" sz="2400" dirty="0">
                <a:solidFill>
                  <a:srgbClr val="2B2B2B"/>
                </a:solidFill>
                <a:latin typeface="Droid Sans"/>
              </a:rPr>
              <a:t>University Center for Excellence providing the highest quality interdisciplinary training, clinical care, and research to support the inclusion of </a:t>
            </a:r>
          </a:p>
          <a:p>
            <a:pPr marL="0" indent="0">
              <a:buNone/>
            </a:pPr>
            <a:r>
              <a:rPr lang="en-US" sz="2400" dirty="0">
                <a:solidFill>
                  <a:srgbClr val="2B2B2B"/>
                </a:solidFill>
                <a:latin typeface="Droid Sans"/>
              </a:rPr>
              <a:t>people with developmental disabilities</a:t>
            </a:r>
          </a:p>
          <a:p>
            <a:pPr marL="0" indent="0">
              <a:buNone/>
            </a:pPr>
            <a:r>
              <a:rPr lang="en-US" sz="2400" dirty="0">
                <a:solidFill>
                  <a:srgbClr val="2B2B2B"/>
                </a:solidFill>
                <a:latin typeface="Droid Sans"/>
              </a:rPr>
              <a:t> in all aspects of community life.</a:t>
            </a:r>
          </a:p>
          <a:p>
            <a:endParaRPr lang="en-US" sz="1800" dirty="0">
              <a:solidFill>
                <a:srgbClr val="2B2B2B"/>
              </a:solidFill>
              <a:latin typeface="Droid Sans"/>
            </a:endParaRPr>
          </a:p>
        </p:txBody>
      </p:sp>
      <p:sp>
        <p:nvSpPr>
          <p:cNvPr id="8" name="Content Placeholder 1">
            <a:extLst>
              <a:ext uri="{FF2B5EF4-FFF2-40B4-BE49-F238E27FC236}">
                <a16:creationId xmlns:a16="http://schemas.microsoft.com/office/drawing/2014/main" id="{6645029E-EA32-42FB-B991-B2237B157D74}"/>
              </a:ext>
            </a:extLst>
          </p:cNvPr>
          <p:cNvSpPr txBox="1">
            <a:spLocks/>
          </p:cNvSpPr>
          <p:nvPr/>
        </p:nvSpPr>
        <p:spPr>
          <a:xfrm>
            <a:off x="4300356" y="2272369"/>
            <a:ext cx="5212776" cy="2108800"/>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2B2B2B"/>
              </a:solidFill>
              <a:latin typeface="Droid Sans"/>
            </a:endParaRPr>
          </a:p>
          <a:p>
            <a:endParaRPr lang="en-US" sz="1800" dirty="0"/>
          </a:p>
        </p:txBody>
      </p:sp>
      <p:sp>
        <p:nvSpPr>
          <p:cNvPr id="5" name="TextBox 4"/>
          <p:cNvSpPr txBox="1"/>
          <p:nvPr/>
        </p:nvSpPr>
        <p:spPr>
          <a:xfrm>
            <a:off x="457200" y="4696361"/>
            <a:ext cx="7086600" cy="1323439"/>
          </a:xfrm>
          <a:prstGeom prst="rect">
            <a:avLst/>
          </a:prstGeom>
          <a:noFill/>
        </p:spPr>
        <p:txBody>
          <a:bodyPr wrap="square" rtlCol="0">
            <a:spAutoFit/>
          </a:bodyPr>
          <a:lstStyle/>
          <a:p>
            <a:r>
              <a:rPr lang="en-US" sz="3200" dirty="0">
                <a:solidFill>
                  <a:srgbClr val="C00000"/>
                </a:solidFill>
                <a:latin typeface="Droid Sans"/>
              </a:rPr>
              <a:t>Ohio Disability and Health Partnership</a:t>
            </a:r>
          </a:p>
          <a:p>
            <a:r>
              <a:rPr lang="en-US" sz="2400" dirty="0">
                <a:solidFill>
                  <a:srgbClr val="2B2B2B"/>
                </a:solidFill>
                <a:latin typeface="Droid Sans"/>
              </a:rPr>
              <a:t>With CDC funding, improve the health and quality of life of Ohioans with disabilities.</a:t>
            </a:r>
            <a:endParaRPr lang="en-US" sz="2400" dirty="0"/>
          </a:p>
        </p:txBody>
      </p:sp>
      <p:pic>
        <p:nvPicPr>
          <p:cNvPr id="6" name="Picture 5" descr="line drawing of state of Ohio. Inside the shape is a gold  caduceus that has the scales of justice from the two sides"/>
          <p:cNvPicPr>
            <a:picLocks noChangeAspect="1"/>
          </p:cNvPicPr>
          <p:nvPr/>
        </p:nvPicPr>
        <p:blipFill>
          <a:blip r:embed="rId2"/>
          <a:stretch>
            <a:fillRect/>
          </a:stretch>
        </p:blipFill>
        <p:spPr>
          <a:xfrm>
            <a:off x="6324600" y="1828799"/>
            <a:ext cx="2257425" cy="2933507"/>
          </a:xfrm>
          <a:prstGeom prst="rect">
            <a:avLst/>
          </a:prstGeom>
        </p:spPr>
      </p:pic>
    </p:spTree>
    <p:extLst>
      <p:ext uri="{BB962C8B-B14F-4D97-AF65-F5344CB8AC3E}">
        <p14:creationId xmlns:p14="http://schemas.microsoft.com/office/powerpoint/2010/main" val="927147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Competency-based education</a:t>
            </a:r>
          </a:p>
        </p:txBody>
      </p:sp>
      <p:sp>
        <p:nvSpPr>
          <p:cNvPr id="3" name="Content Placeholder 2"/>
          <p:cNvSpPr>
            <a:spLocks noGrp="1"/>
          </p:cNvSpPr>
          <p:nvPr>
            <p:ph idx="1"/>
          </p:nvPr>
        </p:nvSpPr>
        <p:spPr/>
        <p:txBody>
          <a:bodyPr/>
          <a:lstStyle/>
          <a:p>
            <a:r>
              <a:rPr lang="en-US" dirty="0"/>
              <a:t>allows us to develop learning objectives based on the health needs of the community, people with disabilities. </a:t>
            </a:r>
          </a:p>
          <a:p>
            <a:r>
              <a:rPr lang="en-US" dirty="0"/>
              <a:t>The first step is to explicitly map the specific health needs of people with disabilities to a set of competencies for the workforce in training </a:t>
            </a:r>
            <a:r>
              <a:rPr lang="en-US" sz="2400" dirty="0"/>
              <a:t>[19]</a:t>
            </a:r>
          </a:p>
          <a:p>
            <a:endParaRPr lang="en-US" dirty="0"/>
          </a:p>
          <a:p>
            <a:endParaRPr lang="en-US" dirty="0"/>
          </a:p>
        </p:txBody>
      </p:sp>
    </p:spTree>
    <p:extLst>
      <p:ext uri="{BB962C8B-B14F-4D97-AF65-F5344CB8AC3E}">
        <p14:creationId xmlns:p14="http://schemas.microsoft.com/office/powerpoint/2010/main" val="27733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628f730edc_1_0"/>
          <p:cNvSpPr txBox="1">
            <a:spLocks noGrp="1"/>
          </p:cNvSpPr>
          <p:nvPr>
            <p:ph type="title"/>
          </p:nvPr>
        </p:nvSpPr>
        <p:spPr>
          <a:xfrm>
            <a:off x="685800" y="172307"/>
            <a:ext cx="8229600" cy="1143000"/>
          </a:xfrm>
        </p:spPr>
        <p:txBody>
          <a:bodyPr/>
          <a:lstStyle/>
          <a:p>
            <a:pPr lvl="0"/>
            <a:r>
              <a:rPr lang="en-US" dirty="0">
                <a:solidFill>
                  <a:srgbClr val="C00000"/>
                </a:solidFill>
                <a:latin typeface="+mj-lt"/>
              </a:rPr>
              <a:t>Alliance for Disability in Health Care Education</a:t>
            </a:r>
          </a:p>
        </p:txBody>
      </p:sp>
      <p:sp>
        <p:nvSpPr>
          <p:cNvPr id="79" name="Google Shape;79;g628f730edc_1_0"/>
          <p:cNvSpPr txBox="1">
            <a:spLocks noGrp="1"/>
          </p:cNvSpPr>
          <p:nvPr>
            <p:ph type="body" idx="4294967295"/>
          </p:nvPr>
        </p:nvSpPr>
        <p:spPr>
          <a:xfrm>
            <a:off x="533400" y="1723691"/>
            <a:ext cx="8213725" cy="4905709"/>
          </a:xfrm>
        </p:spPr>
        <p:txBody>
          <a:bodyPr/>
          <a:lstStyle/>
          <a:p>
            <a:pPr marL="457200" indent="-457200">
              <a:buFont typeface="+mj-lt"/>
              <a:buAutoNum type="arabicPeriod"/>
            </a:pPr>
            <a:r>
              <a:rPr lang="en-US" sz="2400" b="0" dirty="0"/>
              <a:t>Asked,  </a:t>
            </a:r>
            <a:r>
              <a:rPr lang="en-US" sz="2400" i="1" dirty="0"/>
              <a:t>What do health care professionals </a:t>
            </a:r>
          </a:p>
          <a:p>
            <a:pPr marL="0" indent="0">
              <a:buNone/>
            </a:pPr>
            <a:r>
              <a:rPr lang="en-US" sz="2400" i="1" dirty="0"/>
              <a:t>	need to understand about disability to provide </a:t>
            </a:r>
          </a:p>
          <a:p>
            <a:pPr marL="0" indent="0">
              <a:buNone/>
            </a:pPr>
            <a:r>
              <a:rPr lang="en-US" sz="2400" i="1" dirty="0"/>
              <a:t>	quality care to patients with disabilities?”</a:t>
            </a:r>
          </a:p>
          <a:p>
            <a:pPr marL="0" indent="0">
              <a:buNone/>
            </a:pPr>
            <a:endParaRPr lang="en-US" sz="2400" i="1" dirty="0"/>
          </a:p>
          <a:p>
            <a:pPr marL="0" indent="0">
              <a:buNone/>
            </a:pPr>
            <a:r>
              <a:rPr lang="en-US" sz="2400" dirty="0"/>
              <a:t>2. Competency = </a:t>
            </a:r>
            <a:r>
              <a:rPr lang="en-US" sz="2400" b="1" dirty="0"/>
              <a:t>desired knowledge, skills, and behaviors required to successfully perform the healthcare role.</a:t>
            </a:r>
          </a:p>
          <a:p>
            <a:pPr marL="457200" lvl="0" indent="-457200">
              <a:buFont typeface="+mj-lt"/>
              <a:buAutoNum type="arabicPeriod"/>
            </a:pPr>
            <a:endParaRPr lang="en-US" sz="2400" b="0" dirty="0"/>
          </a:p>
          <a:p>
            <a:pPr marL="0" lvl="0" indent="0">
              <a:buNone/>
            </a:pPr>
            <a:r>
              <a:rPr lang="en-US" sz="2400" b="0" dirty="0"/>
              <a:t>3. Drafted core competencies on disability</a:t>
            </a:r>
          </a:p>
          <a:p>
            <a:pPr lvl="0">
              <a:buFont typeface="Arial" panose="020B0604020202020204" pitchFamily="34" charset="0"/>
              <a:buChar char="•"/>
            </a:pPr>
            <a:endParaRPr lang="en-US" sz="2000" dirty="0"/>
          </a:p>
          <a:p>
            <a:pPr marL="0" lvl="0" indent="0">
              <a:buNone/>
            </a:pPr>
            <a:r>
              <a:rPr lang="en-US" sz="2400" dirty="0"/>
              <a:t>See Alliance website, </a:t>
            </a:r>
            <a:r>
              <a:rPr lang="en-US" sz="2400" dirty="0">
                <a:hlinkClick r:id="rId3"/>
              </a:rPr>
              <a:t>www.adhce.org</a:t>
            </a:r>
            <a:r>
              <a:rPr lang="en-US" sz="2400" dirty="0"/>
              <a:t> </a:t>
            </a:r>
            <a:r>
              <a:rPr lang="en-US" dirty="0"/>
              <a:t>	</a:t>
            </a:r>
          </a:p>
        </p:txBody>
      </p:sp>
    </p:spTree>
    <p:extLst>
      <p:ext uri="{BB962C8B-B14F-4D97-AF65-F5344CB8AC3E}">
        <p14:creationId xmlns:p14="http://schemas.microsoft.com/office/powerpoint/2010/main" val="237765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BB937BD1-3257-4A25-B35F-FD531252350B}"/>
              </a:ext>
            </a:extLst>
          </p:cNvPr>
          <p:cNvCxnSpPr>
            <a:cxnSpLocks/>
            <a:stCxn id="2" idx="3"/>
            <a:endCxn id="33" idx="1"/>
          </p:cNvCxnSpPr>
          <p:nvPr/>
        </p:nvCxnSpPr>
        <p:spPr>
          <a:xfrm>
            <a:off x="2664785" y="3266013"/>
            <a:ext cx="2173973" cy="128024"/>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09600" y="320675"/>
            <a:ext cx="8458200" cy="1143000"/>
          </a:xfrm>
        </p:spPr>
        <p:txBody>
          <a:bodyPr/>
          <a:lstStyle/>
          <a:p>
            <a:r>
              <a:rPr lang="en-US" sz="3200" b="1" dirty="0">
                <a:solidFill>
                  <a:srgbClr val="C00000"/>
                </a:solidFill>
              </a:rPr>
              <a:t>The Ohio Disability and Health Partnership Sought Broader Input </a:t>
            </a:r>
            <a:r>
              <a:rPr lang="en-US" sz="2400" dirty="0">
                <a:solidFill>
                  <a:srgbClr val="C00000"/>
                </a:solidFill>
              </a:rPr>
              <a:t>[20]</a:t>
            </a:r>
            <a:endParaRPr lang="en-US" sz="2400" dirty="0"/>
          </a:p>
        </p:txBody>
      </p:sp>
      <p:sp>
        <p:nvSpPr>
          <p:cNvPr id="29" name="Text Placeholder 28"/>
          <p:cNvSpPr>
            <a:spLocks noGrp="1"/>
          </p:cNvSpPr>
          <p:nvPr>
            <p:ph type="body" idx="4294967295"/>
          </p:nvPr>
        </p:nvSpPr>
        <p:spPr>
          <a:xfrm>
            <a:off x="457200" y="5669002"/>
            <a:ext cx="8382000" cy="311150"/>
          </a:xfrm>
        </p:spPr>
        <p:txBody>
          <a:bodyPr/>
          <a:lstStyle/>
          <a:p>
            <a:pPr marL="0" indent="0">
              <a:buNone/>
            </a:pPr>
            <a:r>
              <a:rPr lang="en-US" sz="2400" dirty="0">
                <a:solidFill>
                  <a:schemeClr val="accent2">
                    <a:lumMod val="60000"/>
                    <a:lumOff val="40000"/>
                  </a:schemeClr>
                </a:solidFill>
              </a:rPr>
              <a:t>go.osu.edu/</a:t>
            </a:r>
            <a:r>
              <a:rPr lang="en-US" sz="2400" dirty="0" err="1">
                <a:solidFill>
                  <a:schemeClr val="accent2">
                    <a:lumMod val="60000"/>
                    <a:lumOff val="40000"/>
                  </a:schemeClr>
                </a:solidFill>
              </a:rPr>
              <a:t>disabilitycompetencies</a:t>
            </a:r>
            <a:endParaRPr lang="en-US" sz="2400" dirty="0">
              <a:solidFill>
                <a:schemeClr val="accent2">
                  <a:lumMod val="60000"/>
                  <a:lumOff val="40000"/>
                </a:schemeClr>
              </a:solidFill>
            </a:endParaRPr>
          </a:p>
          <a:p>
            <a:endParaRPr lang="en-US" dirty="0"/>
          </a:p>
        </p:txBody>
      </p:sp>
      <p:sp>
        <p:nvSpPr>
          <p:cNvPr id="30" name="Title 1"/>
          <p:cNvSpPr txBox="1">
            <a:spLocks/>
          </p:cNvSpPr>
          <p:nvPr/>
        </p:nvSpPr>
        <p:spPr>
          <a:xfrm>
            <a:off x="6797249" y="3072487"/>
            <a:ext cx="2054951" cy="70693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9pPr>
          </a:lstStyle>
          <a:p>
            <a:pPr defTabSz="685800"/>
            <a:r>
              <a:rPr lang="en-US" sz="2400" dirty="0">
                <a:solidFill>
                  <a:srgbClr val="000000"/>
                </a:solidFill>
              </a:rPr>
              <a:t>Consensus</a:t>
            </a:r>
          </a:p>
        </p:txBody>
      </p:sp>
      <p:sp>
        <p:nvSpPr>
          <p:cNvPr id="33" name="Notched Right Arrow 32"/>
          <p:cNvSpPr/>
          <p:nvPr/>
        </p:nvSpPr>
        <p:spPr>
          <a:xfrm>
            <a:off x="4723279" y="3163084"/>
            <a:ext cx="2276336" cy="461906"/>
          </a:xfrm>
          <a:prstGeom prst="notchedRightArrow">
            <a:avLst/>
          </a:prstGeom>
          <a:solidFill>
            <a:schemeClr val="accent5">
              <a:lumMod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2" name="TextBox 1">
            <a:extLst>
              <a:ext uri="{FF2B5EF4-FFF2-40B4-BE49-F238E27FC236}">
                <a16:creationId xmlns:a16="http://schemas.microsoft.com/office/drawing/2014/main" id="{E3B9F715-807C-4401-8604-1E356B71BEBA}"/>
              </a:ext>
            </a:extLst>
          </p:cNvPr>
          <p:cNvSpPr txBox="1"/>
          <p:nvPr/>
        </p:nvSpPr>
        <p:spPr>
          <a:xfrm>
            <a:off x="594360" y="3092888"/>
            <a:ext cx="2760564"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Disability Advocates</a:t>
            </a:r>
          </a:p>
        </p:txBody>
      </p:sp>
      <p:sp>
        <p:nvSpPr>
          <p:cNvPr id="7" name="Title 1">
            <a:extLst>
              <a:ext uri="{FF2B5EF4-FFF2-40B4-BE49-F238E27FC236}">
                <a16:creationId xmlns:a16="http://schemas.microsoft.com/office/drawing/2014/main" id="{DA84527B-25B9-4C7C-90ED-F4692D032B70}"/>
              </a:ext>
            </a:extLst>
          </p:cNvPr>
          <p:cNvSpPr txBox="1">
            <a:spLocks/>
          </p:cNvSpPr>
          <p:nvPr/>
        </p:nvSpPr>
        <p:spPr>
          <a:xfrm>
            <a:off x="4948250" y="2413419"/>
            <a:ext cx="1746849" cy="392416"/>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Arial"/>
                <a:ea typeface="Arial"/>
                <a:cs typeface="Arial"/>
                <a:sym typeface="Arial"/>
              </a:defRPr>
            </a:lvl9pPr>
          </a:lstStyle>
          <a:p>
            <a:pPr defTabSz="685800"/>
            <a:r>
              <a:rPr lang="en-US" sz="2400" dirty="0">
                <a:solidFill>
                  <a:srgbClr val="000000"/>
                </a:solidFill>
              </a:rPr>
              <a:t>National Delphi process</a:t>
            </a:r>
          </a:p>
        </p:txBody>
      </p:sp>
      <p:cxnSp>
        <p:nvCxnSpPr>
          <p:cNvPr id="18" name="Straight Arrow Connector 17">
            <a:extLst>
              <a:ext uri="{FF2B5EF4-FFF2-40B4-BE49-F238E27FC236}">
                <a16:creationId xmlns:a16="http://schemas.microsoft.com/office/drawing/2014/main" id="{3F6A7903-D0E4-4249-8DAE-C6080BC95748}"/>
              </a:ext>
            </a:extLst>
          </p:cNvPr>
          <p:cNvCxnSpPr>
            <a:cxnSpLocks/>
            <a:stCxn id="8" idx="3"/>
          </p:cNvCxnSpPr>
          <p:nvPr/>
        </p:nvCxnSpPr>
        <p:spPr>
          <a:xfrm>
            <a:off x="2326327" y="2714887"/>
            <a:ext cx="2408881" cy="614199"/>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6DFBC6-90DE-4E04-B2D5-0F8778BBBE55}"/>
              </a:ext>
            </a:extLst>
          </p:cNvPr>
          <p:cNvCxnSpPr>
            <a:cxnSpLocks/>
            <a:stCxn id="9" idx="3"/>
            <a:endCxn id="33" idx="1"/>
          </p:cNvCxnSpPr>
          <p:nvPr/>
        </p:nvCxnSpPr>
        <p:spPr>
          <a:xfrm>
            <a:off x="3452354" y="2217213"/>
            <a:ext cx="1386402" cy="1176825"/>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D9D53A2-6166-4F69-A2D0-E8CF2C25D9A5}"/>
              </a:ext>
            </a:extLst>
          </p:cNvPr>
          <p:cNvCxnSpPr>
            <a:cxnSpLocks/>
            <a:stCxn id="10" idx="3"/>
            <a:endCxn id="33" idx="1"/>
          </p:cNvCxnSpPr>
          <p:nvPr/>
        </p:nvCxnSpPr>
        <p:spPr>
          <a:xfrm flipV="1">
            <a:off x="3090476" y="3394037"/>
            <a:ext cx="1748280" cy="859626"/>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168973F-A48D-419E-ADE8-ED9242D92210}"/>
              </a:ext>
            </a:extLst>
          </p:cNvPr>
          <p:cNvCxnSpPr>
            <a:cxnSpLocks/>
            <a:stCxn id="11" idx="3"/>
            <a:endCxn id="33" idx="1"/>
          </p:cNvCxnSpPr>
          <p:nvPr/>
        </p:nvCxnSpPr>
        <p:spPr>
          <a:xfrm flipV="1">
            <a:off x="2342940" y="3394037"/>
            <a:ext cx="2495817" cy="365801"/>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785E94-23B2-44C5-B846-3C64F4449EFC}"/>
              </a:ext>
            </a:extLst>
          </p:cNvPr>
          <p:cNvCxnSpPr>
            <a:cxnSpLocks/>
            <a:stCxn id="12" idx="3"/>
            <a:endCxn id="33" idx="1"/>
          </p:cNvCxnSpPr>
          <p:nvPr/>
        </p:nvCxnSpPr>
        <p:spPr>
          <a:xfrm flipV="1">
            <a:off x="2923919" y="3394037"/>
            <a:ext cx="1914839" cy="1338040"/>
          </a:xfrm>
          <a:prstGeom prst="straightConnector1">
            <a:avLst/>
          </a:prstGeom>
          <a:ln w="57150">
            <a:tailEnd type="none"/>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A93FA9E-5C5A-4FA6-9231-3CD1F4615134}"/>
              </a:ext>
            </a:extLst>
          </p:cNvPr>
          <p:cNvSpPr/>
          <p:nvPr/>
        </p:nvSpPr>
        <p:spPr>
          <a:xfrm rot="5400000">
            <a:off x="4473745" y="3149500"/>
            <a:ext cx="617220" cy="4800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10" name="TextBox 9">
            <a:extLst>
              <a:ext uri="{FF2B5EF4-FFF2-40B4-BE49-F238E27FC236}">
                <a16:creationId xmlns:a16="http://schemas.microsoft.com/office/drawing/2014/main" id="{1F3F12A2-137B-4D74-841B-73853CA854C9}"/>
              </a:ext>
            </a:extLst>
          </p:cNvPr>
          <p:cNvSpPr txBox="1"/>
          <p:nvPr/>
        </p:nvSpPr>
        <p:spPr>
          <a:xfrm>
            <a:off x="457200" y="4186535"/>
            <a:ext cx="3328155"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Healthcare Professionals</a:t>
            </a:r>
          </a:p>
        </p:txBody>
      </p:sp>
      <p:sp>
        <p:nvSpPr>
          <p:cNvPr id="12" name="TextBox 11">
            <a:extLst>
              <a:ext uri="{FF2B5EF4-FFF2-40B4-BE49-F238E27FC236}">
                <a16:creationId xmlns:a16="http://schemas.microsoft.com/office/drawing/2014/main" id="{5E64E5BA-2A6B-44E3-87A9-15F2FB972920}"/>
              </a:ext>
            </a:extLst>
          </p:cNvPr>
          <p:cNvSpPr txBox="1"/>
          <p:nvPr/>
        </p:nvSpPr>
        <p:spPr>
          <a:xfrm>
            <a:off x="577745" y="4719935"/>
            <a:ext cx="3128229"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Disability Professionals</a:t>
            </a:r>
          </a:p>
        </p:txBody>
      </p:sp>
      <p:sp>
        <p:nvSpPr>
          <p:cNvPr id="11" name="TextBox 10">
            <a:extLst>
              <a:ext uri="{FF2B5EF4-FFF2-40B4-BE49-F238E27FC236}">
                <a16:creationId xmlns:a16="http://schemas.microsoft.com/office/drawing/2014/main" id="{6789DD17-1641-4FC5-B62F-5B1DF64E5E1A}"/>
              </a:ext>
            </a:extLst>
          </p:cNvPr>
          <p:cNvSpPr txBox="1"/>
          <p:nvPr/>
        </p:nvSpPr>
        <p:spPr>
          <a:xfrm>
            <a:off x="577745" y="3586712"/>
            <a:ext cx="2353593"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Health Educators</a:t>
            </a:r>
          </a:p>
        </p:txBody>
      </p:sp>
      <p:sp>
        <p:nvSpPr>
          <p:cNvPr id="8" name="TextBox 7">
            <a:extLst>
              <a:ext uri="{FF2B5EF4-FFF2-40B4-BE49-F238E27FC236}">
                <a16:creationId xmlns:a16="http://schemas.microsoft.com/office/drawing/2014/main" id="{4BA75336-E997-4683-AEBF-E60C6B37CCA2}"/>
              </a:ext>
            </a:extLst>
          </p:cNvPr>
          <p:cNvSpPr txBox="1"/>
          <p:nvPr/>
        </p:nvSpPr>
        <p:spPr>
          <a:xfrm>
            <a:off x="594362" y="2541761"/>
            <a:ext cx="2309287"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Family Members</a:t>
            </a:r>
          </a:p>
        </p:txBody>
      </p:sp>
      <p:sp>
        <p:nvSpPr>
          <p:cNvPr id="9" name="TextBox 8">
            <a:extLst>
              <a:ext uri="{FF2B5EF4-FFF2-40B4-BE49-F238E27FC236}">
                <a16:creationId xmlns:a16="http://schemas.microsoft.com/office/drawing/2014/main" id="{6421D0F2-845D-454C-9F3B-A5C6C1C77EAA}"/>
              </a:ext>
            </a:extLst>
          </p:cNvPr>
          <p:cNvSpPr txBox="1"/>
          <p:nvPr/>
        </p:nvSpPr>
        <p:spPr>
          <a:xfrm>
            <a:off x="479664" y="2032547"/>
            <a:ext cx="3687228" cy="461665"/>
          </a:xfrm>
          <a:prstGeom prst="rect">
            <a:avLst/>
          </a:prstGeom>
          <a:solidFill>
            <a:srgbClr val="4FACBD"/>
          </a:solidFill>
        </p:spPr>
        <p:txBody>
          <a:bodyPr wrap="none" rtlCol="0">
            <a:spAutoFit/>
          </a:bodyPr>
          <a:lstStyle/>
          <a:p>
            <a:pPr defTabSz="685800"/>
            <a:r>
              <a:rPr lang="en-US" sz="2400" b="1" dirty="0">
                <a:solidFill>
                  <a:srgbClr val="FFFFFF"/>
                </a:solidFill>
                <a:latin typeface="Calibri" panose="020F0502020204030204" pitchFamily="34" charset="0"/>
                <a:cs typeface="Calibri" panose="020F0502020204030204" pitchFamily="34" charset="0"/>
              </a:rPr>
              <a:t>Individuals with Disabilities</a:t>
            </a:r>
          </a:p>
        </p:txBody>
      </p:sp>
    </p:spTree>
    <p:extLst>
      <p:ext uri="{BB962C8B-B14F-4D97-AF65-F5344CB8AC3E}">
        <p14:creationId xmlns:p14="http://schemas.microsoft.com/office/powerpoint/2010/main" val="228996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stakeholder consensus</a:t>
            </a:r>
          </a:p>
        </p:txBody>
      </p:sp>
      <p:pic>
        <p:nvPicPr>
          <p:cNvPr id="4" name="Content Placeholder 3" descr="front page of the disability competencies document dated June 2019 with the Alliance for Disability In Health Care Education logo" title="Core Competencies on Disability for Health Care Education"/>
          <p:cNvPicPr>
            <a:picLocks noGrp="1" noChangeAspect="1"/>
          </p:cNvPicPr>
          <p:nvPr>
            <p:ph idx="1"/>
          </p:nvPr>
        </p:nvPicPr>
        <p:blipFill>
          <a:blip r:embed="rId2"/>
          <a:stretch>
            <a:fillRect/>
          </a:stretch>
        </p:blipFill>
        <p:spPr>
          <a:xfrm rot="657223">
            <a:off x="5878239" y="1719059"/>
            <a:ext cx="2654511" cy="3480030"/>
          </a:xfrm>
          <a:prstGeom prst="rect">
            <a:avLst/>
          </a:prstGeom>
          <a:solidFill>
            <a:schemeClr val="bg1"/>
          </a:solidFill>
        </p:spPr>
      </p:pic>
      <p:sp>
        <p:nvSpPr>
          <p:cNvPr id="5" name="TextBox 4"/>
          <p:cNvSpPr txBox="1"/>
          <p:nvPr/>
        </p:nvSpPr>
        <p:spPr>
          <a:xfrm flipH="1">
            <a:off x="609600" y="4953000"/>
            <a:ext cx="7543800" cy="1200329"/>
          </a:xfrm>
          <a:prstGeom prst="rect">
            <a:avLst/>
          </a:prstGeom>
          <a:noFill/>
        </p:spPr>
        <p:txBody>
          <a:bodyPr wrap="square" rtlCol="0">
            <a:spAutoFit/>
          </a:bodyPr>
          <a:lstStyle/>
          <a:p>
            <a:r>
              <a:rPr lang="en-US" sz="2400" dirty="0"/>
              <a:t>See </a:t>
            </a:r>
          </a:p>
          <a:p>
            <a:r>
              <a:rPr lang="en-US" sz="2400" dirty="0">
                <a:hlinkClick r:id="rId3"/>
              </a:rPr>
              <a:t>https://go.osu.edu/corecompetenciesdisability-learnmore</a:t>
            </a:r>
            <a:r>
              <a:rPr lang="en-US" sz="2400" dirty="0"/>
              <a:t> </a:t>
            </a:r>
          </a:p>
        </p:txBody>
      </p:sp>
    </p:spTree>
    <p:extLst>
      <p:ext uri="{BB962C8B-B14F-4D97-AF65-F5344CB8AC3E}">
        <p14:creationId xmlns:p14="http://schemas.microsoft.com/office/powerpoint/2010/main" val="2352237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95139" y="1931867"/>
            <a:ext cx="8229600" cy="3394472"/>
          </a:xfrm>
        </p:spPr>
        <p:txBody>
          <a:bodyPr/>
          <a:lstStyle/>
          <a:p>
            <a:r>
              <a:rPr lang="en-US" dirty="0"/>
              <a:t>The six core competencies define the standard for disability training to improve healthcare for people with disabilities </a:t>
            </a:r>
            <a:r>
              <a:rPr lang="en-US" sz="2400" dirty="0"/>
              <a:t>[20]</a:t>
            </a:r>
          </a:p>
        </p:txBody>
      </p:sp>
      <p:graphicFrame>
        <p:nvGraphicFramePr>
          <p:cNvPr id="4" name="Content Placeholder 3"/>
          <p:cNvGraphicFramePr>
            <a:graphicFrameLocks noGrp="1"/>
          </p:cNvGraphicFramePr>
          <p:nvPr>
            <p:ph idx="15"/>
          </p:nvPr>
        </p:nvGraphicFramePr>
        <p:xfrm>
          <a:off x="257388" y="4181336"/>
          <a:ext cx="4200938" cy="131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Content Placeholder 3"/>
          <p:cNvGraphicFramePr>
            <a:graphicFrameLocks noGrp="1"/>
          </p:cNvGraphicFramePr>
          <p:nvPr>
            <p:ph idx="16"/>
          </p:nvPr>
        </p:nvGraphicFramePr>
        <p:xfrm>
          <a:off x="4609940" y="4188712"/>
          <a:ext cx="4200525" cy="13112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p:cNvSpPr txBox="1"/>
          <p:nvPr/>
        </p:nvSpPr>
        <p:spPr>
          <a:xfrm>
            <a:off x="8235398" y="1758221"/>
            <a:ext cx="755373" cy="246221"/>
          </a:xfrm>
          <a:prstGeom prst="rect">
            <a:avLst/>
          </a:prstGeom>
          <a:solidFill>
            <a:schemeClr val="bg1">
              <a:lumMod val="85000"/>
            </a:schemeClr>
          </a:solidFill>
        </p:spPr>
        <p:txBody>
          <a:bodyPr wrap="square" rtlCol="0">
            <a:spAutoFit/>
          </a:bodyPr>
          <a:lstStyle/>
          <a:p>
            <a:r>
              <a:rPr lang="en-US" sz="1000" dirty="0">
                <a:hlinkClick r:id="rId13" action="ppaction://hlinksldjump"/>
              </a:rPr>
              <a:t>objectives</a:t>
            </a:r>
            <a:endParaRPr lang="en-US" sz="1000" dirty="0"/>
          </a:p>
        </p:txBody>
      </p:sp>
    </p:spTree>
    <p:extLst>
      <p:ext uri="{BB962C8B-B14F-4D97-AF65-F5344CB8AC3E}">
        <p14:creationId xmlns:p14="http://schemas.microsoft.com/office/powerpoint/2010/main" val="218532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hotograph of smiling girls with light skin and curly redish brown hair." title="smiling girl"/>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292379" y="3299508"/>
            <a:ext cx="3079991" cy="2053327"/>
          </a:xfrm>
        </p:spPr>
      </p:pic>
      <p:grpSp>
        <p:nvGrpSpPr>
          <p:cNvPr id="4" name="Group 3"/>
          <p:cNvGrpSpPr/>
          <p:nvPr/>
        </p:nvGrpSpPr>
        <p:grpSpPr>
          <a:xfrm>
            <a:off x="181486" y="1653208"/>
            <a:ext cx="3531532" cy="1311966"/>
            <a:chOff x="512" y="1"/>
            <a:chExt cx="1333306" cy="1311966"/>
          </a:xfrm>
        </p:grpSpPr>
        <p:sp>
          <p:nvSpPr>
            <p:cNvPr id="5" name="Flowchart: Manual Operation 4"/>
            <p:cNvSpPr/>
            <p:nvPr/>
          </p:nvSpPr>
          <p:spPr>
            <a:xfrm rot="16200000">
              <a:off x="11182" y="-10669"/>
              <a:ext cx="1311966" cy="1333305"/>
            </a:xfrm>
            <a:prstGeom prst="flowChartManualOperation">
              <a:avLst/>
            </a:prstGeom>
            <a:solidFill>
              <a:srgbClr val="7C7A7A"/>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6" name="Flowchart: Manual Operation 4"/>
            <p:cNvSpPr txBox="1"/>
            <p:nvPr/>
          </p:nvSpPr>
          <p:spPr>
            <a:xfrm rot="21600000">
              <a:off x="513" y="262393"/>
              <a:ext cx="1333305" cy="787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0" rIns="82538" bIns="0" numCol="1" spcCol="1270" anchor="ctr" anchorCtr="0">
              <a:noAutofit/>
            </a:bodyPr>
            <a:lstStyle/>
            <a:p>
              <a:pPr algn="ctr" defTabSz="577850">
                <a:lnSpc>
                  <a:spcPct val="90000"/>
                </a:lnSpc>
                <a:spcBef>
                  <a:spcPct val="0"/>
                </a:spcBef>
                <a:spcAft>
                  <a:spcPct val="35000"/>
                </a:spcAft>
              </a:pPr>
              <a:r>
                <a:rPr lang="en-US" sz="2400" dirty="0"/>
                <a:t>Contextual and Conceptual Framework of Disabilities</a:t>
              </a:r>
            </a:p>
          </p:txBody>
        </p:sp>
      </p:grpSp>
      <p:pic>
        <p:nvPicPr>
          <p:cNvPr id="9" name="Picture 8" descr="File:Human-go-home.svg - Wikimedia Commons">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10" name="TextBox 9"/>
          <p:cNvSpPr txBox="1"/>
          <p:nvPr/>
        </p:nvSpPr>
        <p:spPr>
          <a:xfrm>
            <a:off x="4178232" y="2309191"/>
            <a:ext cx="4334006" cy="3108543"/>
          </a:xfrm>
          <a:prstGeom prst="rect">
            <a:avLst/>
          </a:prstGeom>
          <a:noFill/>
        </p:spPr>
        <p:txBody>
          <a:bodyPr wrap="square" rtlCol="0">
            <a:spAutoFit/>
          </a:bodyPr>
          <a:lstStyle/>
          <a:p>
            <a:pPr algn="ctr"/>
            <a:r>
              <a:rPr lang="en-US" sz="2800" i="1" dirty="0">
                <a:solidFill>
                  <a:srgbClr val="002060"/>
                </a:solidFill>
              </a:rPr>
              <a:t>Learners will</a:t>
            </a:r>
            <a:r>
              <a:rPr lang="en-US" sz="2800" dirty="0">
                <a:solidFill>
                  <a:srgbClr val="002060"/>
                </a:solidFill>
              </a:rPr>
              <a:t> acquire a conceptual framework of disability in the context of human diversity, the lifespan, wellness, injury and social and cultural environments.</a:t>
            </a:r>
            <a:endParaRPr lang="en-US" sz="2800" i="1" dirty="0">
              <a:solidFill>
                <a:srgbClr val="002060"/>
              </a:solidFill>
            </a:endParaRPr>
          </a:p>
        </p:txBody>
      </p:sp>
    </p:spTree>
    <p:extLst>
      <p:ext uri="{BB962C8B-B14F-4D97-AF65-F5344CB8AC3E}">
        <p14:creationId xmlns:p14="http://schemas.microsoft.com/office/powerpoint/2010/main" val="277423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Contextual and Conceptual Framework</a:t>
            </a:r>
          </a:p>
        </p:txBody>
      </p:sp>
      <p:sp>
        <p:nvSpPr>
          <p:cNvPr id="6" name="Content Placeholder 5"/>
          <p:cNvSpPr>
            <a:spLocks noGrp="1"/>
          </p:cNvSpPr>
          <p:nvPr>
            <p:ph idx="1"/>
          </p:nvPr>
        </p:nvSpPr>
        <p:spPr/>
        <p:txBody>
          <a:bodyPr/>
          <a:lstStyle/>
          <a:p>
            <a:r>
              <a:rPr lang="en-US" sz="2400" dirty="0"/>
              <a:t>Describe the civil rights and independent living history of people with disabilities and their access to services. Understand how such history has both informed current thinking and improved access to care and equal rights for people with disabilities. </a:t>
            </a:r>
          </a:p>
          <a:p>
            <a:r>
              <a:rPr lang="en-US" sz="2400" dirty="0"/>
              <a:t>Describe how social determinants of health directly impact people with disabilities (e.g., discrimination, employment, education, transportation, housing, poverty, access to healthcare). </a:t>
            </a:r>
          </a:p>
        </p:txBody>
      </p:sp>
    </p:spTree>
    <p:extLst>
      <p:ext uri="{BB962C8B-B14F-4D97-AF65-F5344CB8AC3E}">
        <p14:creationId xmlns:p14="http://schemas.microsoft.com/office/powerpoint/2010/main" val="406730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otograph of a light skinned smiling woman with long dark hair wearing a dark blue sweater" title="smiling woman"/>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630540" y="3297802"/>
            <a:ext cx="2436636" cy="2472698"/>
          </a:xfrm>
        </p:spPr>
      </p:pic>
      <p:grpSp>
        <p:nvGrpSpPr>
          <p:cNvPr id="5" name="Group 4"/>
          <p:cNvGrpSpPr/>
          <p:nvPr/>
        </p:nvGrpSpPr>
        <p:grpSpPr>
          <a:xfrm>
            <a:off x="164620" y="1723443"/>
            <a:ext cx="3375216" cy="1311966"/>
            <a:chOff x="1433815" y="1"/>
            <a:chExt cx="1333306" cy="1311966"/>
          </a:xfrm>
        </p:grpSpPr>
        <p:sp>
          <p:nvSpPr>
            <p:cNvPr id="6" name="Flowchart: Manual Operation 5"/>
            <p:cNvSpPr/>
            <p:nvPr/>
          </p:nvSpPr>
          <p:spPr>
            <a:xfrm rot="16200000">
              <a:off x="1444485" y="-10669"/>
              <a:ext cx="1311966" cy="1333305"/>
            </a:xfrm>
            <a:prstGeom prst="flowChartManualOperation">
              <a:avLst/>
            </a:prstGeom>
            <a:solidFill>
              <a:srgbClr val="7F6967"/>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7" name="Flowchart: Manual Operation 4"/>
            <p:cNvSpPr txBox="1"/>
            <p:nvPr/>
          </p:nvSpPr>
          <p:spPr>
            <a:xfrm rot="21600000">
              <a:off x="1433816" y="262393"/>
              <a:ext cx="1333305" cy="787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0" rIns="82538" bIns="0" numCol="1" spcCol="1270" anchor="ctr" anchorCtr="0">
              <a:noAutofit/>
            </a:bodyPr>
            <a:lstStyle/>
            <a:p>
              <a:pPr algn="ctr" defTabSz="577850">
                <a:lnSpc>
                  <a:spcPct val="90000"/>
                </a:lnSpc>
                <a:spcBef>
                  <a:spcPct val="0"/>
                </a:spcBef>
                <a:spcAft>
                  <a:spcPct val="35000"/>
                </a:spcAft>
              </a:pPr>
              <a:r>
                <a:rPr lang="en-US" sz="2400" dirty="0"/>
                <a:t>Professionalism and Patient-Centered Care</a:t>
              </a:r>
            </a:p>
          </p:txBody>
        </p:sp>
      </p:grpSp>
      <p:pic>
        <p:nvPicPr>
          <p:cNvPr id="11" name="Picture 10" descr="File:Human-go-home.svg - Wikimedia Commons">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12" name="TextBox 11"/>
          <p:cNvSpPr txBox="1"/>
          <p:nvPr/>
        </p:nvSpPr>
        <p:spPr>
          <a:xfrm>
            <a:off x="3877416" y="1828800"/>
            <a:ext cx="4709164" cy="3970318"/>
          </a:xfrm>
          <a:prstGeom prst="rect">
            <a:avLst/>
          </a:prstGeom>
          <a:noFill/>
        </p:spPr>
        <p:txBody>
          <a:bodyPr wrap="square" rtlCol="0">
            <a:spAutoFit/>
          </a:bodyPr>
          <a:lstStyle/>
          <a:p>
            <a:pPr algn="ctr"/>
            <a:r>
              <a:rPr lang="en-US" sz="2800" dirty="0">
                <a:solidFill>
                  <a:srgbClr val="002060"/>
                </a:solidFill>
              </a:rPr>
              <a:t>Learners will demonstrate mastery of general principles of professionalism, communication, respect for patients and recognize optimal health and quality of life from the patient’s perspective</a:t>
            </a:r>
            <a:endParaRPr lang="en-US" sz="2800" i="1" dirty="0">
              <a:solidFill>
                <a:srgbClr val="002060"/>
              </a:solidFill>
            </a:endParaRPr>
          </a:p>
        </p:txBody>
      </p:sp>
    </p:spTree>
    <p:extLst>
      <p:ext uri="{BB962C8B-B14F-4D97-AF65-F5344CB8AC3E}">
        <p14:creationId xmlns:p14="http://schemas.microsoft.com/office/powerpoint/2010/main" val="285484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Professionalism and patient-centered care</a:t>
            </a:r>
          </a:p>
        </p:txBody>
      </p:sp>
      <p:sp>
        <p:nvSpPr>
          <p:cNvPr id="3" name="Content Placeholder 2"/>
          <p:cNvSpPr>
            <a:spLocks noGrp="1"/>
          </p:cNvSpPr>
          <p:nvPr>
            <p:ph idx="1"/>
          </p:nvPr>
        </p:nvSpPr>
        <p:spPr/>
        <p:txBody>
          <a:bodyPr/>
          <a:lstStyle/>
          <a:p>
            <a:r>
              <a:rPr lang="en-US" sz="2400" dirty="0"/>
              <a:t>Demonstrate communication strategies to best meet the needs of the patient. Seek out and implement appropriate resources, including interpreter services, to communicate effectively using clear language at an appropriate level of health literacy. Adjust schedule to allow extra time as needed.</a:t>
            </a:r>
          </a:p>
          <a:p>
            <a:r>
              <a:rPr lang="en-US" sz="2400" dirty="0"/>
              <a:t>Discuss issues of trust, confidence, and confidentiality with patients who receive support with personal care during health care encounters related to their disability.</a:t>
            </a:r>
          </a:p>
        </p:txBody>
      </p:sp>
    </p:spTree>
    <p:extLst>
      <p:ext uri="{BB962C8B-B14F-4D97-AF65-F5344CB8AC3E}">
        <p14:creationId xmlns:p14="http://schemas.microsoft.com/office/powerpoint/2010/main" val="233120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hotograph of smiling boy with missing front teeth wearing glasses and a sidewise baseball cap" title="smiling boy"/>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962437" y="3164032"/>
            <a:ext cx="1630004" cy="2453238"/>
          </a:xfrm>
          <a:ln>
            <a:solidFill>
              <a:srgbClr val="FF0000"/>
            </a:solidFill>
          </a:ln>
        </p:spPr>
      </p:pic>
      <p:grpSp>
        <p:nvGrpSpPr>
          <p:cNvPr id="5" name="Group 4"/>
          <p:cNvGrpSpPr/>
          <p:nvPr/>
        </p:nvGrpSpPr>
        <p:grpSpPr>
          <a:xfrm>
            <a:off x="143837" y="1646964"/>
            <a:ext cx="3797781" cy="1311966"/>
            <a:chOff x="512" y="1"/>
            <a:chExt cx="1333306" cy="1311966"/>
          </a:xfrm>
        </p:grpSpPr>
        <p:sp>
          <p:nvSpPr>
            <p:cNvPr id="6" name="Flowchart: Manual Operation 5"/>
            <p:cNvSpPr/>
            <p:nvPr/>
          </p:nvSpPr>
          <p:spPr>
            <a:xfrm rot="16200000">
              <a:off x="11182" y="-10669"/>
              <a:ext cx="1311966" cy="1333305"/>
            </a:xfrm>
            <a:prstGeom prst="flowChartManualOperation">
              <a:avLst/>
            </a:prstGeom>
            <a:solidFill>
              <a:srgbClr val="B24438"/>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7" name="Flowchart: Manual Operation 4"/>
            <p:cNvSpPr txBox="1"/>
            <p:nvPr/>
          </p:nvSpPr>
          <p:spPr>
            <a:xfrm rot="21600000">
              <a:off x="513" y="262393"/>
              <a:ext cx="1333305" cy="787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0" rIns="76643" bIns="0" numCol="1" spcCol="1270" anchor="ctr" anchorCtr="0">
              <a:noAutofit/>
            </a:bodyPr>
            <a:lstStyle/>
            <a:p>
              <a:pPr algn="ctr" defTabSz="533400">
                <a:lnSpc>
                  <a:spcPct val="90000"/>
                </a:lnSpc>
                <a:spcBef>
                  <a:spcPct val="0"/>
                </a:spcBef>
                <a:spcAft>
                  <a:spcPct val="35000"/>
                </a:spcAft>
              </a:pPr>
              <a:r>
                <a:rPr lang="en-US" sz="2400" dirty="0"/>
                <a:t>Teams and Systems Based Practice</a:t>
              </a:r>
            </a:p>
          </p:txBody>
        </p:sp>
      </p:grpSp>
      <p:pic>
        <p:nvPicPr>
          <p:cNvPr id="9" name="Picture 8" descr="File:Human-go-home.svg - Wikimedia Commons">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12" name="TextBox 11"/>
          <p:cNvSpPr txBox="1"/>
          <p:nvPr/>
        </p:nvSpPr>
        <p:spPr>
          <a:xfrm>
            <a:off x="3573732" y="3167056"/>
            <a:ext cx="4725512" cy="2677656"/>
          </a:xfrm>
          <a:prstGeom prst="rect">
            <a:avLst/>
          </a:prstGeom>
          <a:noFill/>
        </p:spPr>
        <p:txBody>
          <a:bodyPr wrap="square" rtlCol="0">
            <a:spAutoFit/>
          </a:bodyPr>
          <a:lstStyle/>
          <a:p>
            <a:pPr algn="ctr"/>
            <a:r>
              <a:rPr lang="en-US" sz="2400" dirty="0">
                <a:solidFill>
                  <a:srgbClr val="002060"/>
                </a:solidFill>
              </a:rPr>
              <a:t>Learners will engage and collaborate with team members within and outside their own discipline to provide high quality, interprofessional team-based health care to people with </a:t>
            </a:r>
            <a:r>
              <a:rPr lang="en-US" sz="2400" i="1" dirty="0">
                <a:solidFill>
                  <a:srgbClr val="002060"/>
                </a:solidFill>
              </a:rPr>
              <a:t>disabilities</a:t>
            </a:r>
          </a:p>
        </p:txBody>
      </p:sp>
    </p:spTree>
    <p:extLst>
      <p:ext uri="{BB962C8B-B14F-4D97-AF65-F5344CB8AC3E}">
        <p14:creationId xmlns:p14="http://schemas.microsoft.com/office/powerpoint/2010/main" val="361949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0" indent="0">
              <a:buNone/>
            </a:pPr>
            <a:r>
              <a:rPr lang="en-US" sz="2400" i="1" dirty="0"/>
              <a:t>Learners will recognize:</a:t>
            </a:r>
          </a:p>
          <a:p>
            <a:pPr marL="0" indent="0">
              <a:buNone/>
            </a:pPr>
            <a:endParaRPr lang="en-US" sz="2400" dirty="0"/>
          </a:p>
          <a:p>
            <a:pPr marL="457200" lvl="0" indent="-457200">
              <a:buFont typeface="+mj-lt"/>
              <a:buAutoNum type="arabicPeriod"/>
            </a:pPr>
            <a:r>
              <a:rPr lang="en-US" sz="2400" dirty="0"/>
              <a:t>Although overall healthcare is improving, health inequities exist for disadvantaged groups, including Americans with disabilities.</a:t>
            </a:r>
          </a:p>
          <a:p>
            <a:pPr marL="457200" lvl="0" indent="-457200">
              <a:buFont typeface="+mj-lt"/>
              <a:buAutoNum type="arabicPeriod"/>
            </a:pPr>
            <a:r>
              <a:rPr lang="en-US" sz="2400" dirty="0"/>
              <a:t>The Americans with Disabilities Act requires health care entities to provide full and equal access for people with disabilities through reasonable accommodations, effective communication, and accessible facilities.</a:t>
            </a:r>
          </a:p>
          <a:p>
            <a:endParaRPr lang="en-US" dirty="0"/>
          </a:p>
        </p:txBody>
      </p:sp>
    </p:spTree>
    <p:extLst>
      <p:ext uri="{BB962C8B-B14F-4D97-AF65-F5344CB8AC3E}">
        <p14:creationId xmlns:p14="http://schemas.microsoft.com/office/powerpoint/2010/main" val="55812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and systems based practice</a:t>
            </a:r>
          </a:p>
        </p:txBody>
      </p:sp>
      <p:sp>
        <p:nvSpPr>
          <p:cNvPr id="3" name="Content Placeholder 2"/>
          <p:cNvSpPr>
            <a:spLocks noGrp="1"/>
          </p:cNvSpPr>
          <p:nvPr>
            <p:ph idx="1"/>
          </p:nvPr>
        </p:nvSpPr>
        <p:spPr/>
        <p:txBody>
          <a:bodyPr/>
          <a:lstStyle/>
          <a:p>
            <a:r>
              <a:rPr lang="en-US" dirty="0"/>
              <a:t>Demonstrate skills in teamwork including flexibility, adaptability, open communication, assertiveness, conflict management, referral, use of evidence-based practice to support decision-making and mutual goal-setting with patients with disabilities and other team members.</a:t>
            </a:r>
          </a:p>
        </p:txBody>
      </p:sp>
    </p:spTree>
    <p:extLst>
      <p:ext uri="{BB962C8B-B14F-4D97-AF65-F5344CB8AC3E}">
        <p14:creationId xmlns:p14="http://schemas.microsoft.com/office/powerpoint/2010/main" val="3799254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hotograph of young man in swiming pool.  He is smiling and stretching his arms wide" title="young man swimming"/>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75207" y="3297803"/>
            <a:ext cx="3213137" cy="2145071"/>
          </a:xfrm>
          <a:ln>
            <a:solidFill>
              <a:srgbClr val="FF0000"/>
            </a:solidFill>
          </a:ln>
        </p:spPr>
      </p:pic>
      <p:grpSp>
        <p:nvGrpSpPr>
          <p:cNvPr id="5" name="Group 4"/>
          <p:cNvGrpSpPr/>
          <p:nvPr/>
        </p:nvGrpSpPr>
        <p:grpSpPr>
          <a:xfrm>
            <a:off x="152920" y="1723443"/>
            <a:ext cx="3585960" cy="1311966"/>
            <a:chOff x="1433815" y="1"/>
            <a:chExt cx="1333306" cy="1311966"/>
          </a:xfrm>
        </p:grpSpPr>
        <p:sp>
          <p:nvSpPr>
            <p:cNvPr id="6" name="Flowchart: Manual Operation 5"/>
            <p:cNvSpPr/>
            <p:nvPr/>
          </p:nvSpPr>
          <p:spPr>
            <a:xfrm rot="16200000">
              <a:off x="1444485" y="-10669"/>
              <a:ext cx="1311966" cy="1333305"/>
            </a:xfrm>
            <a:prstGeom prst="flowChartManualOperation">
              <a:avLst/>
            </a:prstGeom>
            <a:solidFill>
              <a:srgbClr val="CC3E22"/>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7" name="Flowchart: Manual Operation 4"/>
            <p:cNvSpPr txBox="1"/>
            <p:nvPr/>
          </p:nvSpPr>
          <p:spPr>
            <a:xfrm rot="21600000">
              <a:off x="1433816" y="262393"/>
              <a:ext cx="1333305" cy="787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0" rIns="76643" bIns="0" numCol="1" spcCol="1270" anchor="ctr" anchorCtr="0">
              <a:noAutofit/>
            </a:bodyPr>
            <a:lstStyle/>
            <a:p>
              <a:pPr algn="ctr" defTabSz="533400">
                <a:lnSpc>
                  <a:spcPct val="90000"/>
                </a:lnSpc>
                <a:spcBef>
                  <a:spcPct val="0"/>
                </a:spcBef>
                <a:spcAft>
                  <a:spcPct val="35000"/>
                </a:spcAft>
              </a:pPr>
              <a:r>
                <a:rPr lang="en-US" sz="2400" dirty="0"/>
                <a:t>Clinical Assessment </a:t>
              </a:r>
            </a:p>
          </p:txBody>
        </p:sp>
      </p:grpSp>
      <p:pic>
        <p:nvPicPr>
          <p:cNvPr id="9" name="Picture 8" descr="File:Human-go-home.svg - Wikimedia Commons">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12" name="TextBox 11"/>
          <p:cNvSpPr txBox="1"/>
          <p:nvPr/>
        </p:nvSpPr>
        <p:spPr>
          <a:xfrm>
            <a:off x="3696678" y="850979"/>
            <a:ext cx="5257800" cy="4893647"/>
          </a:xfrm>
          <a:prstGeom prst="rect">
            <a:avLst/>
          </a:prstGeom>
          <a:noFill/>
        </p:spPr>
        <p:txBody>
          <a:bodyPr wrap="square" rtlCol="0">
            <a:spAutoFit/>
          </a:bodyPr>
          <a:lstStyle/>
          <a:p>
            <a:pPr algn="ctr"/>
            <a:r>
              <a:rPr lang="en-US" sz="2400" i="1" dirty="0">
                <a:solidFill>
                  <a:srgbClr val="002060"/>
                </a:solidFill>
              </a:rPr>
              <a:t>Good clinical management requires that accurate and relevant information about the health and function of patients with disabilities is viewed in the context of the person’s </a:t>
            </a:r>
            <a:r>
              <a:rPr lang="en-US" sz="2400" b="1" i="1" dirty="0">
                <a:solidFill>
                  <a:srgbClr val="002060"/>
                </a:solidFill>
              </a:rPr>
              <a:t>life activities, goals, and interests</a:t>
            </a:r>
            <a:r>
              <a:rPr lang="en-US" sz="2400" i="1" dirty="0">
                <a:solidFill>
                  <a:srgbClr val="002060"/>
                </a:solidFill>
              </a:rPr>
              <a:t>. </a:t>
            </a:r>
            <a:r>
              <a:rPr lang="en-US" sz="2400" dirty="0">
                <a:solidFill>
                  <a:srgbClr val="002060"/>
                </a:solidFill>
              </a:rPr>
              <a:t> It is essential to consider a patient’s disability as well and their language, race, ethnicity, sexual orientation, gender, gender identity and expression, health literacy and other cultural factors in clinical assessment</a:t>
            </a:r>
            <a:r>
              <a:rPr lang="en-US" sz="2400" dirty="0"/>
              <a:t>.</a:t>
            </a:r>
            <a:endParaRPr lang="en-US" sz="2400" i="1" dirty="0">
              <a:solidFill>
                <a:schemeClr val="accent2">
                  <a:lumMod val="60000"/>
                  <a:lumOff val="40000"/>
                </a:schemeClr>
              </a:solidFill>
            </a:endParaRPr>
          </a:p>
        </p:txBody>
      </p:sp>
    </p:spTree>
    <p:extLst>
      <p:ext uri="{BB962C8B-B14F-4D97-AF65-F5344CB8AC3E}">
        <p14:creationId xmlns:p14="http://schemas.microsoft.com/office/powerpoint/2010/main" val="3414269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Assessment</a:t>
            </a:r>
          </a:p>
        </p:txBody>
      </p:sp>
      <p:sp>
        <p:nvSpPr>
          <p:cNvPr id="3" name="Content Placeholder 2"/>
          <p:cNvSpPr>
            <a:spLocks noGrp="1"/>
          </p:cNvSpPr>
          <p:nvPr>
            <p:ph idx="1"/>
          </p:nvPr>
        </p:nvSpPr>
        <p:spPr/>
        <p:txBody>
          <a:bodyPr/>
          <a:lstStyle/>
          <a:p>
            <a:r>
              <a:rPr lang="en-US" sz="2400" dirty="0"/>
              <a:t>Respond competently to a patient’s language, race, ethnicity, sexual orientation, gender, gender identify and expression, health literacy, and other cultural factors. </a:t>
            </a:r>
          </a:p>
          <a:p>
            <a:pPr marL="0" indent="0">
              <a:buNone/>
            </a:pPr>
            <a:endParaRPr lang="en-US" sz="2400" dirty="0"/>
          </a:p>
          <a:p>
            <a:r>
              <a:rPr lang="en-US" sz="2400" dirty="0"/>
              <a:t>Apply strategies or supports that could be used in a healthcare setting to accommodate patients with functional limitations</a:t>
            </a:r>
          </a:p>
        </p:txBody>
      </p:sp>
    </p:spTree>
    <p:extLst>
      <p:ext uri="{BB962C8B-B14F-4D97-AF65-F5344CB8AC3E}">
        <p14:creationId xmlns:p14="http://schemas.microsoft.com/office/powerpoint/2010/main" val="2404027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 y="1635937"/>
            <a:ext cx="3986878" cy="1311966"/>
            <a:chOff x="2784561" y="1"/>
            <a:chExt cx="1415863" cy="1311966"/>
          </a:xfrm>
        </p:grpSpPr>
        <p:sp>
          <p:nvSpPr>
            <p:cNvPr id="6" name="Flowchart: Manual Operation 5"/>
            <p:cNvSpPr/>
            <p:nvPr/>
          </p:nvSpPr>
          <p:spPr>
            <a:xfrm rot="16200000">
              <a:off x="2877789" y="-10669"/>
              <a:ext cx="1311966" cy="1333305"/>
            </a:xfrm>
            <a:prstGeom prst="flowChartManualOperation">
              <a:avLst/>
            </a:prstGeom>
            <a:solidFill>
              <a:srgbClr val="E91111"/>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7" name="Flowchart: Manual Operation 4"/>
            <p:cNvSpPr txBox="1"/>
            <p:nvPr/>
          </p:nvSpPr>
          <p:spPr>
            <a:xfrm>
              <a:off x="2784561" y="310717"/>
              <a:ext cx="1333305" cy="7685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0" rIns="76643" bIns="0" numCol="1" spcCol="1270" anchor="ctr" anchorCtr="0">
              <a:noAutofit/>
            </a:bodyPr>
            <a:lstStyle/>
            <a:p>
              <a:pPr algn="ctr" defTabSz="533400">
                <a:lnSpc>
                  <a:spcPct val="90000"/>
                </a:lnSpc>
                <a:spcBef>
                  <a:spcPct val="0"/>
                </a:spcBef>
                <a:spcAft>
                  <a:spcPct val="35000"/>
                </a:spcAft>
              </a:pPr>
              <a:r>
                <a:rPr lang="en-US" sz="2400" dirty="0"/>
                <a:t>Clinical Care over the Lifespan and during Transitions</a:t>
              </a:r>
            </a:p>
          </p:txBody>
        </p:sp>
      </p:grpSp>
      <p:pic>
        <p:nvPicPr>
          <p:cNvPr id="9" name="Picture 8" descr="File:Human-go-home.svg - Wikimedia Commons">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11" name="TextBox 10"/>
          <p:cNvSpPr txBox="1"/>
          <p:nvPr/>
        </p:nvSpPr>
        <p:spPr>
          <a:xfrm>
            <a:off x="4648200" y="1371600"/>
            <a:ext cx="4009173" cy="3785652"/>
          </a:xfrm>
          <a:prstGeom prst="rect">
            <a:avLst/>
          </a:prstGeom>
          <a:noFill/>
        </p:spPr>
        <p:txBody>
          <a:bodyPr wrap="square" rtlCol="0">
            <a:spAutoFit/>
          </a:bodyPr>
          <a:lstStyle/>
          <a:p>
            <a:pPr algn="ctr"/>
            <a:r>
              <a:rPr lang="en-US" sz="2400" i="1" dirty="0">
                <a:solidFill>
                  <a:srgbClr val="002060"/>
                </a:solidFill>
              </a:rPr>
              <a:t>Patients with disabilities may require supports and accommodations to benefit fully from clinical intervention. Transitions across the lifespan may be similar yet differ in terms of opportunities, needed supports, or services for people with disabilities.</a:t>
            </a:r>
          </a:p>
        </p:txBody>
      </p:sp>
      <p:pic>
        <p:nvPicPr>
          <p:cNvPr id="2" name="Picture 1" descr="photograph of smiling girl with dark skin, bright orange shorts and shirt, and hair in pony tails with matching orange hair ties" title="smiling girl with pony tai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01" y="3240625"/>
            <a:ext cx="2082800" cy="3124200"/>
          </a:xfrm>
          <a:prstGeom prst="rect">
            <a:avLst/>
          </a:prstGeom>
        </p:spPr>
      </p:pic>
    </p:spTree>
    <p:extLst>
      <p:ext uri="{BB962C8B-B14F-4D97-AF65-F5344CB8AC3E}">
        <p14:creationId xmlns:p14="http://schemas.microsoft.com/office/powerpoint/2010/main" val="2611768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Care over the lifespan and during Transitions</a:t>
            </a:r>
          </a:p>
        </p:txBody>
      </p:sp>
      <p:sp>
        <p:nvSpPr>
          <p:cNvPr id="3" name="Content Placeholder 2"/>
          <p:cNvSpPr>
            <a:spLocks noGrp="1"/>
          </p:cNvSpPr>
          <p:nvPr>
            <p:ph idx="1"/>
          </p:nvPr>
        </p:nvSpPr>
        <p:spPr/>
        <p:txBody>
          <a:bodyPr/>
          <a:lstStyle/>
          <a:p>
            <a:r>
              <a:rPr lang="en-US" sz="2400" dirty="0"/>
              <a:t>Tailor recommended supports and interventions to the patient’s cultural beliefs and values, time, resources, and preferences. Be prepared to propose constructive solutions to possible conflicts between patient, caregivers, and other professionals about goals and treatments. </a:t>
            </a:r>
          </a:p>
          <a:p>
            <a:r>
              <a:rPr lang="en-US" sz="2400" dirty="0"/>
              <a:t>Demonstrate skill in identifying, coordinating, referring, and advocating for access to community and health care resources needed to support treatment plan objectives.</a:t>
            </a:r>
          </a:p>
        </p:txBody>
      </p:sp>
    </p:spTree>
    <p:extLst>
      <p:ext uri="{BB962C8B-B14F-4D97-AF65-F5344CB8AC3E}">
        <p14:creationId xmlns:p14="http://schemas.microsoft.com/office/powerpoint/2010/main" val="404906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0038" y="1761918"/>
            <a:ext cx="3756217" cy="1311966"/>
            <a:chOff x="2867119" y="1"/>
            <a:chExt cx="1333306" cy="1311966"/>
          </a:xfrm>
        </p:grpSpPr>
        <p:sp>
          <p:nvSpPr>
            <p:cNvPr id="6" name="Flowchart: Manual Operation 5"/>
            <p:cNvSpPr/>
            <p:nvPr/>
          </p:nvSpPr>
          <p:spPr>
            <a:xfrm rot="16200000">
              <a:off x="2877789" y="-10669"/>
              <a:ext cx="1311966" cy="1333305"/>
            </a:xfrm>
            <a:prstGeom prst="flowChartManualOperation">
              <a:avLst/>
            </a:prstGeom>
            <a:solidFill>
              <a:srgbClr val="9E5048"/>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7" name="Flowchart: Manual Operation 4"/>
            <p:cNvSpPr txBox="1"/>
            <p:nvPr/>
          </p:nvSpPr>
          <p:spPr>
            <a:xfrm rot="21600000">
              <a:off x="2867120" y="262393"/>
              <a:ext cx="1333305" cy="787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0" rIns="82538" bIns="0" numCol="1" spcCol="1270" anchor="ctr" anchorCtr="0">
              <a:noAutofit/>
            </a:bodyPr>
            <a:lstStyle/>
            <a:p>
              <a:pPr algn="ctr" defTabSz="577850">
                <a:lnSpc>
                  <a:spcPct val="90000"/>
                </a:lnSpc>
                <a:spcBef>
                  <a:spcPct val="0"/>
                </a:spcBef>
                <a:spcAft>
                  <a:spcPct val="35000"/>
                </a:spcAft>
              </a:pPr>
              <a:r>
                <a:rPr lang="en-US" sz="2400" dirty="0"/>
                <a:t>Legal Obligations and Responsibilities </a:t>
              </a:r>
            </a:p>
          </p:txBody>
        </p:sp>
      </p:grpSp>
      <p:pic>
        <p:nvPicPr>
          <p:cNvPr id="9" name="Picture 8" descr="File:Human-go-home.svg - Wikimedia Commons">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581" y="1593574"/>
            <a:ext cx="391767" cy="391767"/>
          </a:xfrm>
          <a:prstGeom prst="rect">
            <a:avLst/>
          </a:prstGeom>
        </p:spPr>
      </p:pic>
      <p:sp>
        <p:nvSpPr>
          <p:cNvPr id="2" name="TextBox 1"/>
          <p:cNvSpPr txBox="1"/>
          <p:nvPr/>
        </p:nvSpPr>
        <p:spPr>
          <a:xfrm>
            <a:off x="3992141" y="1611411"/>
            <a:ext cx="5000062" cy="4154984"/>
          </a:xfrm>
          <a:prstGeom prst="rect">
            <a:avLst/>
          </a:prstGeom>
          <a:noFill/>
        </p:spPr>
        <p:txBody>
          <a:bodyPr wrap="square" rtlCol="0">
            <a:spAutoFit/>
          </a:bodyPr>
          <a:lstStyle/>
          <a:p>
            <a:r>
              <a:rPr lang="en-US" sz="2400" dirty="0">
                <a:solidFill>
                  <a:schemeClr val="bg1"/>
                </a:solidFill>
              </a:rPr>
              <a:t>Health care professionals must meet the</a:t>
            </a:r>
            <a:endParaRPr lang="en-US" sz="2400" dirty="0">
              <a:solidFill>
                <a:srgbClr val="C00000"/>
              </a:solidFill>
            </a:endParaRPr>
          </a:p>
          <a:p>
            <a:r>
              <a:rPr lang="en-US" sz="2400" i="1" dirty="0">
                <a:solidFill>
                  <a:srgbClr val="C00000"/>
                </a:solidFill>
              </a:rPr>
              <a:t>Learners will </a:t>
            </a:r>
            <a:r>
              <a:rPr lang="en-US" sz="2400" b="1" i="1" dirty="0">
                <a:solidFill>
                  <a:srgbClr val="C00000"/>
                </a:solidFill>
              </a:rPr>
              <a:t>understand their legal requirements </a:t>
            </a:r>
            <a:r>
              <a:rPr lang="en-US" sz="2400" i="1" dirty="0">
                <a:solidFill>
                  <a:srgbClr val="C00000"/>
                </a:solidFill>
              </a:rPr>
              <a:t>for providing health care in a manner that is, at minimum, consistent with federal laws such as the Americans with Disabilities Act (ADA), Rehabilitation Act, and Affordable Care Act to meet the individual needs of people with disabilities. </a:t>
            </a:r>
          </a:p>
        </p:txBody>
      </p:sp>
      <p:pic>
        <p:nvPicPr>
          <p:cNvPr id="3" name="Picture 2" descr="photograph of young boy with Down syndrome, brown hair, brown eyes wearing glasses with red frames. His mouth is open in a surprised expression" title="surprised bo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54" y="3064287"/>
            <a:ext cx="2166668" cy="3250002"/>
          </a:xfrm>
          <a:prstGeom prst="rect">
            <a:avLst/>
          </a:prstGeom>
        </p:spPr>
      </p:pic>
    </p:spTree>
    <p:extLst>
      <p:ext uri="{BB962C8B-B14F-4D97-AF65-F5344CB8AC3E}">
        <p14:creationId xmlns:p14="http://schemas.microsoft.com/office/powerpoint/2010/main" val="1160129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7" y="0"/>
            <a:ext cx="9144000" cy="6858000"/>
          </a:xfrm>
          <a:prstGeom prst="rect">
            <a:avLst/>
          </a:prstGeom>
          <a:solidFill>
            <a:srgbClr val="C00000"/>
          </a:solidFill>
        </p:spPr>
        <p:txBody>
          <a:bodyPr wrap="square" rtlCol="0">
            <a:spAutoFit/>
          </a:bodyPr>
          <a:lstStyle/>
          <a:p>
            <a:endParaRPr lang="en-US" dirty="0"/>
          </a:p>
        </p:txBody>
      </p:sp>
      <p:sp>
        <p:nvSpPr>
          <p:cNvPr id="3" name="Content Placeholder 2"/>
          <p:cNvSpPr>
            <a:spLocks noGrp="1"/>
          </p:cNvSpPr>
          <p:nvPr>
            <p:ph idx="16"/>
          </p:nvPr>
        </p:nvSpPr>
        <p:spPr>
          <a:xfrm>
            <a:off x="762000" y="1447800"/>
            <a:ext cx="7194020" cy="4417351"/>
          </a:xfrm>
        </p:spPr>
        <p:txBody>
          <a:bodyPr/>
          <a:lstStyle/>
          <a:p>
            <a:pPr marL="0" indent="0" algn="ctr">
              <a:buNone/>
            </a:pPr>
            <a:r>
              <a:rPr lang="en-US" sz="4000" i="1" dirty="0"/>
              <a:t>Accommodations are </a:t>
            </a:r>
          </a:p>
          <a:p>
            <a:pPr marL="0" indent="0" algn="ctr">
              <a:buNone/>
            </a:pPr>
            <a:r>
              <a:rPr lang="en-US" sz="4000" i="1" u="sng" dirty="0"/>
              <a:t>civil rights</a:t>
            </a:r>
            <a:r>
              <a:rPr lang="en-US" sz="4000" i="1" dirty="0"/>
              <a:t>, not merely the right thing to do</a:t>
            </a:r>
          </a:p>
        </p:txBody>
      </p:sp>
    </p:spTree>
    <p:extLst>
      <p:ext uri="{BB962C8B-B14F-4D97-AF65-F5344CB8AC3E}">
        <p14:creationId xmlns:p14="http://schemas.microsoft.com/office/powerpoint/2010/main" val="198927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Doctors think...</a:t>
            </a:r>
          </a:p>
        </p:txBody>
      </p:sp>
      <p:sp>
        <p:nvSpPr>
          <p:cNvPr id="3" name="Content Placeholder 2"/>
          <p:cNvSpPr>
            <a:spLocks noGrp="1"/>
          </p:cNvSpPr>
          <p:nvPr>
            <p:ph idx="1"/>
          </p:nvPr>
        </p:nvSpPr>
        <p:spPr/>
        <p:txBody>
          <a:bodyPr/>
          <a:lstStyle/>
          <a:p>
            <a:r>
              <a:rPr lang="en-US" b="1" i="1" dirty="0"/>
              <a:t>Myth </a:t>
            </a:r>
            <a:r>
              <a:rPr lang="en-US" i="1" dirty="0"/>
              <a:t>- A doctor who does not specialize in a patient’s disability does not have to provide care to that person.</a:t>
            </a:r>
          </a:p>
          <a:p>
            <a:r>
              <a:rPr lang="en-US" b="1" i="1" dirty="0"/>
              <a:t>Myth </a:t>
            </a:r>
            <a:r>
              <a:rPr lang="en-US" i="1" dirty="0"/>
              <a:t>- Patients who want sign language translators can be expected to make those arrangements and pay for them</a:t>
            </a:r>
          </a:p>
          <a:p>
            <a:r>
              <a:rPr lang="en-US" b="1" i="1" dirty="0"/>
              <a:t>Myth</a:t>
            </a:r>
            <a:r>
              <a:rPr lang="en-US" i="1" dirty="0"/>
              <a:t> – The ADA is not my responsibility in private practice/ in leased space</a:t>
            </a:r>
            <a:endParaRPr lang="en-US" dirty="0"/>
          </a:p>
        </p:txBody>
      </p:sp>
    </p:spTree>
    <p:extLst>
      <p:ext uri="{BB962C8B-B14F-4D97-AF65-F5344CB8AC3E}">
        <p14:creationId xmlns:p14="http://schemas.microsoft.com/office/powerpoint/2010/main" val="1850822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80447" y="2019641"/>
            <a:ext cx="80978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en-US" altLang="en-US" dirty="0">
                <a:solidFill>
                  <a:srgbClr val="7F6967"/>
                </a:solidFill>
                <a:latin typeface="Arial" panose="020B0604020202020204" pitchFamily="34" charset="0"/>
                <a:cs typeface="Arial" panose="020B0604020202020204" pitchFamily="34" charset="0"/>
              </a:rPr>
              <a:t> </a:t>
            </a:r>
            <a:endParaRPr lang="en-US" altLang="en-US" dirty="0">
              <a:solidFill>
                <a:srgbClr val="7F6967"/>
              </a:solidFill>
              <a:latin typeface="Arial" panose="020B0604020202020204" pitchFamily="34" charset="0"/>
            </a:endParaRPr>
          </a:p>
        </p:txBody>
      </p:sp>
      <p:sp>
        <p:nvSpPr>
          <p:cNvPr id="6" name="Rectangle 3"/>
          <p:cNvSpPr>
            <a:spLocks noChangeArrowheads="1"/>
          </p:cNvSpPr>
          <p:nvPr/>
        </p:nvSpPr>
        <p:spPr bwMode="auto">
          <a:xfrm>
            <a:off x="792879" y="2410598"/>
            <a:ext cx="7431437"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altLang="en-US" sz="600" dirty="0"/>
          </a:p>
        </p:txBody>
      </p:sp>
      <p:sp>
        <p:nvSpPr>
          <p:cNvPr id="5" name="Title 4"/>
          <p:cNvSpPr>
            <a:spLocks noGrp="1"/>
          </p:cNvSpPr>
          <p:nvPr>
            <p:ph type="title"/>
          </p:nvPr>
        </p:nvSpPr>
        <p:spPr/>
        <p:txBody>
          <a:bodyPr/>
          <a:lstStyle/>
          <a:p>
            <a:r>
              <a:rPr lang="en-US" altLang="en-US" sz="2800" dirty="0">
                <a:latin typeface="Arial" panose="020B0604020202020204" pitchFamily="34" charset="0"/>
              </a:rPr>
              <a:t>The ADA requires that health care entities provide full and equal access to people with disabilities</a:t>
            </a:r>
            <a:endParaRPr lang="en-US" dirty="0"/>
          </a:p>
        </p:txBody>
      </p:sp>
      <p:sp>
        <p:nvSpPr>
          <p:cNvPr id="9" name="Rectangle 5"/>
          <p:cNvSpPr>
            <a:spLocks noChangeArrowheads="1"/>
          </p:cNvSpPr>
          <p:nvPr/>
        </p:nvSpPr>
        <p:spPr bwMode="auto">
          <a:xfrm>
            <a:off x="883403" y="2306598"/>
            <a:ext cx="7694908"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2400" dirty="0">
                <a:solidFill>
                  <a:srgbClr val="000000"/>
                </a:solidFill>
                <a:cs typeface="Arial" panose="020B0604020202020204" pitchFamily="34" charset="0"/>
              </a:rPr>
              <a:t>This can be done through:</a:t>
            </a:r>
          </a:p>
          <a:p>
            <a:pPr eaLnBrk="0" fontAlgn="base" hangingPunct="0">
              <a:spcBef>
                <a:spcPct val="0"/>
              </a:spcBef>
              <a:spcAft>
                <a:spcPct val="0"/>
              </a:spcAft>
            </a:pPr>
            <a:endParaRPr lang="en-US" altLang="en-US" sz="2400" dirty="0"/>
          </a:p>
          <a:p>
            <a:pPr eaLnBrk="0" fontAlgn="base" hangingPunct="0">
              <a:spcBef>
                <a:spcPct val="0"/>
              </a:spcBef>
              <a:spcAft>
                <a:spcPct val="0"/>
              </a:spcAft>
              <a:buFontTx/>
              <a:buChar char="•"/>
            </a:pPr>
            <a:r>
              <a:rPr lang="en-US" altLang="en-US" sz="2400" b="1" dirty="0">
                <a:solidFill>
                  <a:srgbClr val="000000"/>
                </a:solidFill>
                <a:cs typeface="Arial" panose="020B0604020202020204" pitchFamily="34" charset="0"/>
              </a:rPr>
              <a:t>Reasonable Modifications </a:t>
            </a:r>
            <a:r>
              <a:rPr lang="en-US" altLang="en-US" sz="2400" dirty="0">
                <a:solidFill>
                  <a:srgbClr val="000000"/>
                </a:solidFill>
                <a:cs typeface="Arial" panose="020B0604020202020204" pitchFamily="34" charset="0"/>
              </a:rPr>
              <a:t>of Policies, Practices, and Procedures</a:t>
            </a:r>
          </a:p>
          <a:p>
            <a:pPr eaLnBrk="0" fontAlgn="base" hangingPunct="0">
              <a:spcBef>
                <a:spcPct val="0"/>
              </a:spcBef>
              <a:spcAft>
                <a:spcPct val="0"/>
              </a:spcAft>
              <a:buFontTx/>
              <a:buChar char="•"/>
            </a:pPr>
            <a:r>
              <a:rPr lang="en-US" altLang="en-US" sz="2400" b="1" dirty="0">
                <a:solidFill>
                  <a:srgbClr val="000000"/>
                </a:solidFill>
                <a:cs typeface="Arial" panose="020B0604020202020204" pitchFamily="34" charset="0"/>
              </a:rPr>
              <a:t>Effective Communication. </a:t>
            </a:r>
            <a:r>
              <a:rPr lang="en-US" altLang="en-US" sz="2400" dirty="0">
                <a:solidFill>
                  <a:srgbClr val="000000"/>
                </a:solidFill>
                <a:cs typeface="Arial" panose="020B0604020202020204" pitchFamily="34" charset="0"/>
              </a:rPr>
              <a:t>Making communication, in all forms, easily understood</a:t>
            </a:r>
          </a:p>
          <a:p>
            <a:pPr eaLnBrk="0" fontAlgn="base" hangingPunct="0">
              <a:spcBef>
                <a:spcPct val="0"/>
              </a:spcBef>
              <a:spcAft>
                <a:spcPct val="0"/>
              </a:spcAft>
              <a:buFontTx/>
              <a:buChar char="•"/>
            </a:pPr>
            <a:r>
              <a:rPr lang="en-US" altLang="en-US" sz="2400" b="1" dirty="0">
                <a:solidFill>
                  <a:srgbClr val="000000"/>
                </a:solidFill>
                <a:cs typeface="Arial" panose="020B0604020202020204" pitchFamily="34" charset="0"/>
              </a:rPr>
              <a:t>Accessible Facilities. </a:t>
            </a:r>
            <a:r>
              <a:rPr lang="en-US" altLang="en-US" sz="2400" dirty="0">
                <a:solidFill>
                  <a:srgbClr val="000000"/>
                </a:solidFill>
                <a:cs typeface="Arial" panose="020B0604020202020204" pitchFamily="34" charset="0"/>
              </a:rPr>
              <a:t>Ensuring physical accessibility</a:t>
            </a:r>
          </a:p>
          <a:p>
            <a:pPr eaLnBrk="0" fontAlgn="base" hangingPunct="0">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1550004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4757" y="152400"/>
            <a:ext cx="8229600" cy="2574925"/>
          </a:xfrm>
        </p:spPr>
        <p:txBody>
          <a:bodyPr/>
          <a:lstStyle/>
          <a:p>
            <a:r>
              <a:rPr lang="en-US" sz="3200" i="1" dirty="0">
                <a:solidFill>
                  <a:srgbClr val="C00000"/>
                </a:solidFill>
                <a:latin typeface="Arial" panose="020B0604020202020204" pitchFamily="34" charset="0"/>
              </a:rPr>
              <a:t>Providers must ensure that communication with patients with hearing, vision, and speech disabilities are as effective as communication with other patients </a:t>
            </a:r>
            <a:endParaRPr lang="en-US" dirty="0"/>
          </a:p>
        </p:txBody>
      </p:sp>
      <p:sp>
        <p:nvSpPr>
          <p:cNvPr id="2" name="Content Placeholder 1"/>
          <p:cNvSpPr>
            <a:spLocks noGrp="1"/>
          </p:cNvSpPr>
          <p:nvPr>
            <p:ph idx="4294967295"/>
          </p:nvPr>
        </p:nvSpPr>
        <p:spPr>
          <a:xfrm>
            <a:off x="381000" y="2600325"/>
            <a:ext cx="8563357" cy="3394075"/>
          </a:xfrm>
        </p:spPr>
        <p:txBody>
          <a:bodyPr/>
          <a:lstStyle/>
          <a:p>
            <a:pPr marL="285750" indent="-285750">
              <a:buFont typeface="Arial" panose="020B0604020202020204" pitchFamily="34" charset="0"/>
              <a:buChar char="•"/>
            </a:pPr>
            <a:r>
              <a:rPr lang="en-US" sz="2400" dirty="0"/>
              <a:t>Provide qualified sign language interpreter for patients who request this</a:t>
            </a:r>
          </a:p>
          <a:p>
            <a:pPr marL="285750" indent="-285750">
              <a:buFont typeface="Arial" panose="020B0604020202020204" pitchFamily="34" charset="0"/>
              <a:buChar char="•"/>
            </a:pPr>
            <a:r>
              <a:rPr lang="en-US" sz="2400" dirty="0"/>
              <a:t>For a person with low vision, providing a qualified reader for written information and providing post- op discharge instructions and medication management in large print</a:t>
            </a:r>
          </a:p>
          <a:p>
            <a:pPr marL="285750" indent="-285750">
              <a:buFont typeface="Arial" panose="020B0604020202020204" pitchFamily="34" charset="0"/>
              <a:buChar char="•"/>
            </a:pPr>
            <a:r>
              <a:rPr lang="en-US" sz="2400" dirty="0"/>
              <a:t>Digital accessibility is also required for effective communication</a:t>
            </a:r>
            <a:endParaRPr lang="en-US" dirty="0"/>
          </a:p>
        </p:txBody>
      </p:sp>
    </p:spTree>
    <p:extLst>
      <p:ext uri="{BB962C8B-B14F-4D97-AF65-F5344CB8AC3E}">
        <p14:creationId xmlns:p14="http://schemas.microsoft.com/office/powerpoint/2010/main" val="192776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lstStyle/>
          <a:p>
            <a:pPr marL="0" indent="0">
              <a:buNone/>
            </a:pPr>
            <a:r>
              <a:rPr lang="en-US" dirty="0"/>
              <a:t>Improvements in population health and health equity depend on </a:t>
            </a:r>
          </a:p>
          <a:p>
            <a:pPr marL="0" indent="0" algn="ctr">
              <a:buNone/>
            </a:pPr>
            <a:r>
              <a:rPr lang="en-US" b="1" dirty="0"/>
              <a:t>training the health care workforce </a:t>
            </a:r>
          </a:p>
          <a:p>
            <a:pPr marL="0" indent="0">
              <a:buNone/>
            </a:pPr>
            <a:r>
              <a:rPr lang="en-US" dirty="0"/>
              <a:t>to provide care across populations </a:t>
            </a:r>
            <a:r>
              <a:rPr lang="en-US" sz="2400" dirty="0"/>
              <a:t>[1]</a:t>
            </a:r>
          </a:p>
        </p:txBody>
      </p:sp>
    </p:spTree>
    <p:extLst>
      <p:ext uri="{BB962C8B-B14F-4D97-AF65-F5344CB8AC3E}">
        <p14:creationId xmlns:p14="http://schemas.microsoft.com/office/powerpoint/2010/main" val="3509422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Legal Obligations and Responsibilities</a:t>
            </a:r>
          </a:p>
        </p:txBody>
      </p:sp>
      <p:sp>
        <p:nvSpPr>
          <p:cNvPr id="2" name="Content Placeholder 1"/>
          <p:cNvSpPr>
            <a:spLocks noGrp="1"/>
          </p:cNvSpPr>
          <p:nvPr>
            <p:ph idx="4294967295"/>
          </p:nvPr>
        </p:nvSpPr>
        <p:spPr>
          <a:xfrm>
            <a:off x="482600" y="1646238"/>
            <a:ext cx="8356600" cy="4068762"/>
          </a:xfrm>
        </p:spPr>
        <p:txBody>
          <a:bodyPr/>
          <a:lstStyle/>
          <a:p>
            <a:r>
              <a:rPr lang="en-US" sz="2400" dirty="0"/>
              <a:t>Identify the </a:t>
            </a:r>
            <a:r>
              <a:rPr lang="en-US" sz="2400" b="1" dirty="0"/>
              <a:t>physical access requirements </a:t>
            </a:r>
            <a:r>
              <a:rPr lang="en-US" sz="2400" dirty="0"/>
              <a:t>(e.g., accessible exam table, mammography equipment, etc.) of the ADA, Rehabilitation Act, and related laws and policies that apply to health and the provision of health care. </a:t>
            </a:r>
          </a:p>
          <a:p>
            <a:pPr marL="0" indent="0">
              <a:buNone/>
            </a:pPr>
            <a:r>
              <a:rPr lang="en-US" sz="2400" dirty="0">
                <a:solidFill>
                  <a:schemeClr val="accent5"/>
                </a:solidFill>
              </a:rPr>
              <a:t> </a:t>
            </a:r>
          </a:p>
          <a:p>
            <a:r>
              <a:rPr lang="en-US" sz="2400" dirty="0"/>
              <a:t>Ensure that </a:t>
            </a:r>
            <a:r>
              <a:rPr lang="en-US" sz="2400" b="1" dirty="0"/>
              <a:t>healthcare providers and support st</a:t>
            </a:r>
            <a:r>
              <a:rPr lang="en-US" sz="2400" dirty="0"/>
              <a:t>aff members are trained to provide services that meet the needs of the patient with a disability (e.g., knowing how to appropriately transfer a patient with a mobility limitation to an exam table). </a:t>
            </a:r>
          </a:p>
        </p:txBody>
      </p:sp>
    </p:spTree>
    <p:extLst>
      <p:ext uri="{BB962C8B-B14F-4D97-AF65-F5344CB8AC3E}">
        <p14:creationId xmlns:p14="http://schemas.microsoft.com/office/powerpoint/2010/main" val="4268365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Accommodation examples: </a:t>
            </a:r>
          </a:p>
        </p:txBody>
      </p:sp>
      <p:sp>
        <p:nvSpPr>
          <p:cNvPr id="2" name="Content Placeholder 1"/>
          <p:cNvSpPr>
            <a:spLocks noGrp="1"/>
          </p:cNvSpPr>
          <p:nvPr>
            <p:ph idx="4294967295"/>
          </p:nvPr>
        </p:nvSpPr>
        <p:spPr>
          <a:xfrm>
            <a:off x="384175" y="1593850"/>
            <a:ext cx="8455025" cy="4883150"/>
          </a:xfrm>
        </p:spPr>
        <p:txBody>
          <a:bodyPr/>
          <a:lstStyle/>
          <a:p>
            <a:pPr marL="285750" indent="-285750">
              <a:lnSpc>
                <a:spcPct val="100000"/>
              </a:lnSpc>
              <a:buFont typeface="Arial" panose="020B0604020202020204" pitchFamily="34" charset="0"/>
              <a:buChar char="•"/>
            </a:pPr>
            <a:r>
              <a:rPr lang="en-US" sz="2400" dirty="0"/>
              <a:t>When scheduling, ask all patients if they require any accommodations or assistance to fully participate in care.  Note responses in chart.</a:t>
            </a:r>
            <a:endParaRPr lang="en-US" sz="2400" b="0" dirty="0"/>
          </a:p>
          <a:p>
            <a:pPr marL="285750" indent="-285750">
              <a:lnSpc>
                <a:spcPct val="100000"/>
              </a:lnSpc>
              <a:buFont typeface="Arial" panose="020B0604020202020204" pitchFamily="34" charset="0"/>
              <a:buChar char="•"/>
            </a:pPr>
            <a:r>
              <a:rPr lang="en-US" sz="2400" b="0" dirty="0"/>
              <a:t>Granting an early appointment and allowing the patient to go directly to the exam room to avoid the waiting room</a:t>
            </a:r>
          </a:p>
          <a:p>
            <a:pPr marL="285750" indent="-285750">
              <a:lnSpc>
                <a:spcPct val="100000"/>
              </a:lnSpc>
              <a:buFont typeface="Arial" panose="020B0604020202020204" pitchFamily="34" charset="0"/>
              <a:buChar char="•"/>
            </a:pPr>
            <a:r>
              <a:rPr lang="en-US" sz="2400" b="0" dirty="0"/>
              <a:t>Assisting a person with a mobility disability onto the exam table</a:t>
            </a:r>
          </a:p>
          <a:p>
            <a:pPr marL="285750" indent="-285750">
              <a:lnSpc>
                <a:spcPct val="100000"/>
              </a:lnSpc>
              <a:buFont typeface="Arial" panose="020B0604020202020204" pitchFamily="34" charset="0"/>
              <a:buChar char="•"/>
            </a:pPr>
            <a:r>
              <a:rPr lang="en-US" sz="2400" b="0" dirty="0"/>
              <a:t>Sending intake paperwork to the patient in an </a:t>
            </a:r>
            <a:r>
              <a:rPr lang="en-US" sz="2400" dirty="0"/>
              <a:t>accessible format to be completed independently before appointment</a:t>
            </a:r>
            <a:endParaRPr lang="en-US" sz="2400" b="0" dirty="0"/>
          </a:p>
          <a:p>
            <a:pPr marL="285750" indent="-285750">
              <a:lnSpc>
                <a:spcPct val="100000"/>
              </a:lnSpc>
              <a:buFont typeface="Arial" panose="020B0604020202020204" pitchFamily="34" charset="0"/>
              <a:buChar char="•"/>
            </a:pPr>
            <a:r>
              <a:rPr lang="en-US" sz="2400" b="0" dirty="0"/>
              <a:t>Scheduling extra time for exams with patients whose disability requires it</a:t>
            </a:r>
          </a:p>
          <a:p>
            <a:pPr>
              <a:lnSpc>
                <a:spcPct val="100000"/>
              </a:lnSpc>
            </a:pPr>
            <a:endParaRPr lang="en-US" sz="1800" dirty="0"/>
          </a:p>
        </p:txBody>
      </p:sp>
    </p:spTree>
    <p:extLst>
      <p:ext uri="{BB962C8B-B14F-4D97-AF65-F5344CB8AC3E}">
        <p14:creationId xmlns:p14="http://schemas.microsoft.com/office/powerpoint/2010/main" val="2454169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Students Value Disability Training Opportunities</a:t>
            </a:r>
            <a:br>
              <a:rPr lang="en-US" sz="2800" dirty="0"/>
            </a:br>
            <a:r>
              <a:rPr lang="en-US" sz="2800" dirty="0"/>
              <a:t>More Comfortable with Patients </a:t>
            </a:r>
          </a:p>
        </p:txBody>
      </p:sp>
      <p:sp>
        <p:nvSpPr>
          <p:cNvPr id="3" name="Oval Callout 2"/>
          <p:cNvSpPr/>
          <p:nvPr/>
        </p:nvSpPr>
        <p:spPr>
          <a:xfrm flipH="1">
            <a:off x="370117" y="1552575"/>
            <a:ext cx="7346297" cy="2449815"/>
          </a:xfrm>
          <a:prstGeom prst="wedgeEllipseCallout">
            <a:avLst>
              <a:gd name="adj1" fmla="val -21663"/>
              <a:gd name="adj2" fmla="val 674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i="1" dirty="0">
                <a:solidFill>
                  <a:schemeClr val="tx1"/>
                </a:solidFill>
                <a:latin typeface="Calibri" panose="020F0502020204030204" pitchFamily="34" charset="0"/>
                <a:cs typeface="Calibri" panose="020F0502020204030204" pitchFamily="34" charset="0"/>
              </a:rPr>
              <a:t>“I am more comfortable and less awkward when seeing patients with disabilities because I learned it doesn't have to be the focus of the encounter.”</a:t>
            </a:r>
          </a:p>
        </p:txBody>
      </p:sp>
      <p:pic>
        <p:nvPicPr>
          <p:cNvPr id="4" name="Picture 3" descr="young woman wearing a short white coat seated facing man who is in a motorized wheelchair.  Man is wearing shorts, T-shirt and baseball cap" title="Dr sitting with patient in wheelchai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88054" y="3657600"/>
            <a:ext cx="2655945" cy="2247941"/>
          </a:xfrm>
          <a:prstGeom prst="rect">
            <a:avLst/>
          </a:prstGeom>
        </p:spPr>
      </p:pic>
    </p:spTree>
    <p:extLst>
      <p:ext uri="{BB962C8B-B14F-4D97-AF65-F5344CB8AC3E}">
        <p14:creationId xmlns:p14="http://schemas.microsoft.com/office/powerpoint/2010/main" val="1637442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87832" y="1600200"/>
            <a:ext cx="5867966" cy="3657600"/>
          </a:xfrm>
          <a:prstGeom prst="wedgeEllipseCallout">
            <a:avLst>
              <a:gd name="adj1" fmla="val -22908"/>
              <a:gd name="adj2" fmla="val 63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p:cNvSpPr>
            <a:spLocks noGrp="1"/>
          </p:cNvSpPr>
          <p:nvPr>
            <p:ph type="title"/>
          </p:nvPr>
        </p:nvSpPr>
        <p:spPr>
          <a:xfrm>
            <a:off x="390542" y="291263"/>
            <a:ext cx="8229600" cy="1143000"/>
          </a:xfrm>
        </p:spPr>
        <p:txBody>
          <a:bodyPr/>
          <a:lstStyle/>
          <a:p>
            <a:r>
              <a:rPr lang="en-US" sz="2800" dirty="0"/>
              <a:t>Students Recognize Personal Bias </a:t>
            </a:r>
          </a:p>
        </p:txBody>
      </p:sp>
      <p:sp>
        <p:nvSpPr>
          <p:cNvPr id="4" name="TextBox 3"/>
          <p:cNvSpPr txBox="1"/>
          <p:nvPr/>
        </p:nvSpPr>
        <p:spPr>
          <a:xfrm>
            <a:off x="362833" y="2411326"/>
            <a:ext cx="5674002" cy="2723823"/>
          </a:xfrm>
          <a:prstGeom prst="rect">
            <a:avLst/>
          </a:prstGeom>
          <a:noFill/>
        </p:spPr>
        <p:txBody>
          <a:bodyPr wrap="square" lIns="91440" tIns="91440" rtlCol="0">
            <a:spAutoFit/>
          </a:bodyPr>
          <a:lstStyle/>
          <a:p>
            <a:pPr algn="ctr"/>
            <a:r>
              <a:rPr lang="en-US" sz="2400" b="1" i="1" dirty="0">
                <a:solidFill>
                  <a:schemeClr val="tx1"/>
                </a:solidFill>
                <a:latin typeface="Calibri" panose="020F0502020204030204" pitchFamily="34" charset="0"/>
                <a:cs typeface="Calibri" panose="020F0502020204030204" pitchFamily="34" charset="0"/>
              </a:rPr>
              <a:t>“I think it is easy to make certain assumptions, consciously or subconsciously, about people with disabilities that can only really be dispelled by interacting with </a:t>
            </a:r>
            <a:br>
              <a:rPr lang="en-US" sz="2400" b="1" i="1" dirty="0">
                <a:solidFill>
                  <a:schemeClr val="tx1"/>
                </a:solidFill>
                <a:latin typeface="Calibri" panose="020F0502020204030204" pitchFamily="34" charset="0"/>
                <a:cs typeface="Calibri" panose="020F0502020204030204" pitchFamily="34" charset="0"/>
              </a:rPr>
            </a:br>
            <a:r>
              <a:rPr lang="en-US" sz="2400" b="1" i="1" dirty="0">
                <a:solidFill>
                  <a:schemeClr val="tx1"/>
                </a:solidFill>
                <a:latin typeface="Calibri" panose="020F0502020204030204" pitchFamily="34" charset="0"/>
                <a:cs typeface="Calibri" panose="020F0502020204030204" pitchFamily="34" charset="0"/>
              </a:rPr>
              <a:t>individuals with disabilities.” </a:t>
            </a:r>
            <a:br>
              <a:rPr lang="en-US" sz="2400" b="1" i="1" dirty="0">
                <a:solidFill>
                  <a:schemeClr val="bg1"/>
                </a:solidFill>
                <a:latin typeface="Calibri" panose="020F0502020204030204" pitchFamily="34" charset="0"/>
                <a:cs typeface="Calibri" panose="020F0502020204030204" pitchFamily="34" charset="0"/>
              </a:rPr>
            </a:br>
            <a:endParaRPr lang="en-US" sz="2400" b="1" i="1" dirty="0">
              <a:solidFill>
                <a:schemeClr val="bg1"/>
              </a:solidFill>
              <a:latin typeface="Calibri" panose="020F0502020204030204" pitchFamily="34" charset="0"/>
              <a:cs typeface="Calibri" panose="020F0502020204030204" pitchFamily="34" charset="0"/>
            </a:endParaRPr>
          </a:p>
        </p:txBody>
      </p:sp>
      <p:pic>
        <p:nvPicPr>
          <p:cNvPr id="6" name="Picture 5" descr="photograph of young man with Down syndrome in graduation cap and gown holding up a document" title="graduate">
            <a:extLst>
              <a:ext uri="{FF2B5EF4-FFF2-40B4-BE49-F238E27FC236}">
                <a16:creationId xmlns:a16="http://schemas.microsoft.com/office/drawing/2014/main" id="{B5A250A1-8CAC-4137-8004-1AB1FB5AAC3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74761" y="1907057"/>
            <a:ext cx="2488239" cy="3732359"/>
          </a:xfrm>
          <a:prstGeom prst="rect">
            <a:avLst/>
          </a:prstGeom>
        </p:spPr>
      </p:pic>
    </p:spTree>
    <p:extLst>
      <p:ext uri="{BB962C8B-B14F-4D97-AF65-F5344CB8AC3E}">
        <p14:creationId xmlns:p14="http://schemas.microsoft.com/office/powerpoint/2010/main" val="3911517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Increased Understanding</a:t>
            </a:r>
          </a:p>
        </p:txBody>
      </p:sp>
      <p:sp>
        <p:nvSpPr>
          <p:cNvPr id="5" name="Oval Callout 4"/>
          <p:cNvSpPr/>
          <p:nvPr/>
        </p:nvSpPr>
        <p:spPr>
          <a:xfrm flipH="1">
            <a:off x="3733800" y="1300306"/>
            <a:ext cx="5410200" cy="3742111"/>
          </a:xfrm>
          <a:prstGeom prst="wedgeEllipseCallout">
            <a:avLst>
              <a:gd name="adj1" fmla="val 59818"/>
              <a:gd name="adj2" fmla="val 206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2463" y="4114800"/>
            <a:ext cx="3623064" cy="2340144"/>
          </a:xfrm>
          <a:prstGeom prst="rect">
            <a:avLst/>
          </a:prstGeom>
        </p:spPr>
      </p:pic>
      <p:sp>
        <p:nvSpPr>
          <p:cNvPr id="4" name="TextBox 3"/>
          <p:cNvSpPr txBox="1"/>
          <p:nvPr/>
        </p:nvSpPr>
        <p:spPr>
          <a:xfrm>
            <a:off x="4175228" y="2020436"/>
            <a:ext cx="4527343" cy="2696703"/>
          </a:xfrm>
          <a:prstGeom prst="rect">
            <a:avLst/>
          </a:prstGeom>
          <a:noFill/>
        </p:spPr>
        <p:txBody>
          <a:bodyPr wrap="square" lIns="0" rIns="0" rtlCol="0">
            <a:noAutofit/>
          </a:bodyPr>
          <a:lstStyle/>
          <a:p>
            <a:pPr lvl="0" algn="ctr"/>
            <a:r>
              <a:rPr lang="en-US" sz="2400" b="1" i="1" dirty="0">
                <a:solidFill>
                  <a:schemeClr val="tx1"/>
                </a:solidFill>
                <a:latin typeface="Calibri" panose="020F0502020204030204" pitchFamily="34" charset="0"/>
                <a:cs typeface="Calibri" panose="020F0502020204030204" pitchFamily="34" charset="0"/>
              </a:rPr>
              <a:t>“The best takeaway that I had </a:t>
            </a:r>
            <a:br>
              <a:rPr lang="en-US" sz="2400" b="1" i="1" dirty="0">
                <a:solidFill>
                  <a:schemeClr val="tx1"/>
                </a:solidFill>
                <a:latin typeface="Calibri" panose="020F0502020204030204" pitchFamily="34" charset="0"/>
                <a:cs typeface="Calibri" panose="020F0502020204030204" pitchFamily="34" charset="0"/>
              </a:rPr>
            </a:br>
            <a:r>
              <a:rPr lang="en-US" sz="2400" b="1" i="1" dirty="0">
                <a:solidFill>
                  <a:schemeClr val="tx1"/>
                </a:solidFill>
                <a:latin typeface="Calibri" panose="020F0502020204030204" pitchFamily="34" charset="0"/>
                <a:cs typeface="Calibri" panose="020F0502020204030204" pitchFamily="34" charset="0"/>
              </a:rPr>
              <a:t>from the encounter was that people with disabilities want their medical concerns to be addressed in a direct and straightforward way just like any other patient. ”</a:t>
            </a:r>
          </a:p>
        </p:txBody>
      </p:sp>
    </p:spTree>
    <p:extLst>
      <p:ext uri="{BB962C8B-B14F-4D97-AF65-F5344CB8AC3E}">
        <p14:creationId xmlns:p14="http://schemas.microsoft.com/office/powerpoint/2010/main" val="3237611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00800" y="5897348"/>
            <a:ext cx="2743200" cy="57965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dirty="0"/>
              <a:t>Nothing About Us Without Us</a:t>
            </a:r>
          </a:p>
        </p:txBody>
      </p:sp>
      <p:pic>
        <p:nvPicPr>
          <p:cNvPr id="6" name="Picture 5"/>
          <p:cNvPicPr>
            <a:picLocks noChangeAspect="1"/>
          </p:cNvPicPr>
          <p:nvPr/>
        </p:nvPicPr>
        <p:blipFill>
          <a:blip r:embed="rId2"/>
          <a:stretch>
            <a:fillRect/>
          </a:stretch>
        </p:blipFill>
        <p:spPr>
          <a:xfrm>
            <a:off x="1597023" y="1463675"/>
            <a:ext cx="6254754" cy="4700373"/>
          </a:xfrm>
          <a:prstGeom prst="rect">
            <a:avLst/>
          </a:prstGeom>
        </p:spPr>
      </p:pic>
    </p:spTree>
    <p:extLst>
      <p:ext uri="{BB962C8B-B14F-4D97-AF65-F5344CB8AC3E}">
        <p14:creationId xmlns:p14="http://schemas.microsoft.com/office/powerpoint/2010/main" val="179732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Resources for </a:t>
            </a:r>
            <a:br>
              <a:rPr lang="en-US" dirty="0"/>
            </a:br>
            <a:r>
              <a:rPr lang="en-US" dirty="0"/>
              <a:t>Health Care Providers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244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lstStyle/>
          <a:p>
            <a:r>
              <a:rPr lang="en-US" sz="3200" dirty="0"/>
              <a:t>Fact Sheets</a:t>
            </a:r>
            <a:endParaRPr lang="en-US" dirty="0"/>
          </a:p>
        </p:txBody>
      </p:sp>
      <p:sp>
        <p:nvSpPr>
          <p:cNvPr id="3" name="Content Placeholder 2"/>
          <p:cNvSpPr>
            <a:spLocks noGrp="1"/>
          </p:cNvSpPr>
          <p:nvPr>
            <p:ph idx="1"/>
          </p:nvPr>
        </p:nvSpPr>
        <p:spPr>
          <a:xfrm>
            <a:off x="533400" y="1295400"/>
            <a:ext cx="8534400" cy="5257800"/>
          </a:xfrm>
        </p:spPr>
        <p:txBody>
          <a:bodyPr/>
          <a:lstStyle/>
          <a:p>
            <a:pPr lvl="0"/>
            <a:r>
              <a:rPr lang="en-US" sz="2400" dirty="0"/>
              <a:t>ADA National Network, Health Care and the Americans with Disabilities Act, </a:t>
            </a:r>
            <a:r>
              <a:rPr lang="en-US" sz="2400" u="sng" dirty="0">
                <a:hlinkClick r:id="rId2"/>
              </a:rPr>
              <a:t>https://adata.org/factsheet/health-care-and-ada</a:t>
            </a:r>
            <a:r>
              <a:rPr lang="en-US" sz="2400" dirty="0"/>
              <a:t> </a:t>
            </a:r>
          </a:p>
          <a:p>
            <a:pPr lvl="0"/>
            <a:r>
              <a:rPr lang="en-US" sz="2400" dirty="0"/>
              <a:t>Pacific ADA Center, Health Care and the ADA, </a:t>
            </a:r>
            <a:r>
              <a:rPr lang="en-US" sz="2400" u="sng" dirty="0">
                <a:hlinkClick r:id="rId3"/>
              </a:rPr>
              <a:t>https://www.adapacific.org/healthcare</a:t>
            </a:r>
            <a:r>
              <a:rPr lang="en-US" sz="2400" dirty="0"/>
              <a:t>  </a:t>
            </a:r>
          </a:p>
          <a:p>
            <a:pPr lvl="0"/>
            <a:r>
              <a:rPr lang="en-US" sz="2400" dirty="0"/>
              <a:t>US Department of Justice, Access to Medical Care for Individuals with Mobility Disabilities, </a:t>
            </a:r>
            <a:r>
              <a:rPr lang="en-US" sz="2400" u="sng" dirty="0">
                <a:hlinkClick r:id="rId4"/>
              </a:rPr>
              <a:t>https://www.ada.gov/medcare_mobility_ta/medcare_ta.htm</a:t>
            </a:r>
            <a:r>
              <a:rPr lang="en-US" sz="2400" dirty="0"/>
              <a:t> </a:t>
            </a:r>
          </a:p>
          <a:p>
            <a:pPr lvl="0"/>
            <a:r>
              <a:rPr lang="en-US" sz="2400" dirty="0"/>
              <a:t>U.S. Department of Justice, ADA Requirements: Effective Communication, </a:t>
            </a:r>
            <a:r>
              <a:rPr lang="en-US" sz="2400" u="sng" dirty="0">
                <a:hlinkClick r:id="rId5"/>
              </a:rPr>
              <a:t>https://www.ada.gov/effective-comm.htm</a:t>
            </a:r>
            <a:r>
              <a:rPr lang="en-US" sz="2400" dirty="0"/>
              <a:t> </a:t>
            </a:r>
          </a:p>
        </p:txBody>
      </p:sp>
    </p:spTree>
    <p:extLst>
      <p:ext uri="{BB962C8B-B14F-4D97-AF65-F5344CB8AC3E}">
        <p14:creationId xmlns:p14="http://schemas.microsoft.com/office/powerpoint/2010/main" val="2947103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73" y="152400"/>
            <a:ext cx="8229600" cy="898525"/>
          </a:xfrm>
        </p:spPr>
        <p:txBody>
          <a:bodyPr/>
          <a:lstStyle/>
          <a:p>
            <a:r>
              <a:rPr lang="en-US" dirty="0"/>
              <a:t>Fact Sheets</a:t>
            </a:r>
          </a:p>
        </p:txBody>
      </p:sp>
      <p:sp>
        <p:nvSpPr>
          <p:cNvPr id="3" name="Content Placeholder 2"/>
          <p:cNvSpPr>
            <a:spLocks noGrp="1"/>
          </p:cNvSpPr>
          <p:nvPr>
            <p:ph idx="1"/>
          </p:nvPr>
        </p:nvSpPr>
        <p:spPr>
          <a:xfrm>
            <a:off x="381000" y="1050924"/>
            <a:ext cx="8451273" cy="5426075"/>
          </a:xfrm>
        </p:spPr>
        <p:txBody>
          <a:bodyPr/>
          <a:lstStyle/>
          <a:p>
            <a:pPr lvl="0"/>
            <a:r>
              <a:rPr lang="en-US" sz="2400" dirty="0"/>
              <a:t>Centers for Disease Control and Prevention, Disability and Health Information for Health Care Providers, </a:t>
            </a:r>
            <a:r>
              <a:rPr lang="en-US" sz="2400" u="sng" dirty="0">
                <a:hlinkClick r:id="rId2"/>
              </a:rPr>
              <a:t>https://www.cdc.gov/ncbddd/disabilityandhealth/hcp.html</a:t>
            </a:r>
            <a:endParaRPr lang="en-US" sz="2400" dirty="0"/>
          </a:p>
          <a:p>
            <a:pPr lvl="0"/>
            <a:r>
              <a:rPr lang="en-US" sz="2400" dirty="0"/>
              <a:t>American Foundation for the Blind, ADA Checklist: Ensuring Access to Services and Facilities by Patients who are blind, deaf-blind, or visually impaired, </a:t>
            </a:r>
            <a:r>
              <a:rPr lang="en-US" sz="2400" u="sng" dirty="0">
                <a:hlinkClick r:id="rId3"/>
              </a:rPr>
              <a:t>https://www.afb.org/blindness-and-low-vision/your-rights/advocacy-resources/ada-checklist-health-care-facilities-and</a:t>
            </a:r>
            <a:r>
              <a:rPr lang="en-US" sz="2400" dirty="0"/>
              <a:t> </a:t>
            </a:r>
          </a:p>
          <a:p>
            <a:pPr lvl="0"/>
            <a:r>
              <a:rPr lang="en-US" sz="2400" dirty="0"/>
              <a:t>American Medical Association, Access to care for patients with disabilities Strategies for ensuring a safe, accessible, and ADA compliant practice, </a:t>
            </a:r>
            <a:r>
              <a:rPr lang="en-US" sz="2400" u="sng" dirty="0">
                <a:hlinkClick r:id="rId4"/>
              </a:rPr>
              <a:t>https://www.ama-assn.org/media/24926/download</a:t>
            </a:r>
            <a:r>
              <a:rPr lang="en-US" sz="2400" dirty="0"/>
              <a:t> </a:t>
            </a:r>
          </a:p>
          <a:p>
            <a:endParaRPr lang="en-US" sz="2400" dirty="0"/>
          </a:p>
          <a:p>
            <a:endParaRPr lang="en-US" sz="2400" dirty="0"/>
          </a:p>
        </p:txBody>
      </p:sp>
    </p:spTree>
    <p:extLst>
      <p:ext uri="{BB962C8B-B14F-4D97-AF65-F5344CB8AC3E}">
        <p14:creationId xmlns:p14="http://schemas.microsoft.com/office/powerpoint/2010/main" val="1343664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964" y="13855"/>
            <a:ext cx="8229600" cy="1143000"/>
          </a:xfrm>
        </p:spPr>
        <p:txBody>
          <a:bodyPr/>
          <a:lstStyle/>
          <a:p>
            <a:r>
              <a:rPr lang="en-US" dirty="0"/>
              <a:t>Online Training</a:t>
            </a:r>
          </a:p>
        </p:txBody>
      </p:sp>
      <p:sp>
        <p:nvSpPr>
          <p:cNvPr id="4" name="TextBox 3"/>
          <p:cNvSpPr txBox="1"/>
          <p:nvPr/>
        </p:nvSpPr>
        <p:spPr>
          <a:xfrm>
            <a:off x="6470073" y="5867400"/>
            <a:ext cx="2632364" cy="533400"/>
          </a:xfrm>
          <a:prstGeom prst="rect">
            <a:avLst/>
          </a:prstGeom>
          <a:solidFill>
            <a:schemeClr val="bg1"/>
          </a:solidFill>
        </p:spPr>
        <p:txBody>
          <a:bodyPr wrap="square" rtlCol="0">
            <a:spAutoFit/>
          </a:bodyPr>
          <a:lstStyle/>
          <a:p>
            <a:endParaRPr lang="en-US" dirty="0"/>
          </a:p>
        </p:txBody>
      </p:sp>
      <p:sp>
        <p:nvSpPr>
          <p:cNvPr id="3" name="Content Placeholder 2"/>
          <p:cNvSpPr>
            <a:spLocks noGrp="1"/>
          </p:cNvSpPr>
          <p:nvPr>
            <p:ph idx="1"/>
          </p:nvPr>
        </p:nvSpPr>
        <p:spPr>
          <a:xfrm>
            <a:off x="568037" y="1156855"/>
            <a:ext cx="8534400" cy="5029200"/>
          </a:xfrm>
        </p:spPr>
        <p:txBody>
          <a:bodyPr/>
          <a:lstStyle/>
          <a:p>
            <a:pPr lvl="0"/>
            <a:r>
              <a:rPr lang="en-US" sz="2400" dirty="0"/>
              <a:t>State University of New York, Disability Integration Toolkit, </a:t>
            </a:r>
            <a:r>
              <a:rPr lang="en-US" sz="2400" u="sng" dirty="0">
                <a:hlinkClick r:id="rId2"/>
              </a:rPr>
              <a:t>https://www.upstate.edu/pmr/education/toolkit/index.php</a:t>
            </a:r>
            <a:r>
              <a:rPr lang="en-US" sz="2400" dirty="0"/>
              <a:t>   </a:t>
            </a:r>
          </a:p>
          <a:p>
            <a:pPr lvl="0"/>
            <a:r>
              <a:rPr lang="en-US" sz="2400" dirty="0"/>
              <a:t>Ohio State University Nisonger Center, Disability Trainings for Healthcare Providers, </a:t>
            </a:r>
            <a:r>
              <a:rPr lang="en-US" sz="2400" u="sng" dirty="0">
                <a:hlinkClick r:id="rId3"/>
              </a:rPr>
              <a:t>https://nisonger.osu.edu/education-training/ohio-disability-health-program/disability-healthcare-training/</a:t>
            </a:r>
            <a:r>
              <a:rPr lang="en-US" sz="2400" dirty="0"/>
              <a:t> </a:t>
            </a:r>
          </a:p>
          <a:p>
            <a:pPr lvl="0"/>
            <a:r>
              <a:rPr lang="en-US" sz="2400" dirty="0"/>
              <a:t>American Foundation for the Blind, Serving the Needs of Individuals with Visual Impairments in the Healthcare Settings, </a:t>
            </a:r>
            <a:r>
              <a:rPr lang="en-US" sz="2400" u="sng" dirty="0">
                <a:hlinkClick r:id="rId4"/>
              </a:rPr>
              <a:t>https://www.afb.org/research-and-initiatives/serving-needs-individuals-visual-impairments-healthcare-setting</a:t>
            </a:r>
            <a:r>
              <a:rPr lang="en-US" sz="2400" dirty="0"/>
              <a:t> </a:t>
            </a:r>
          </a:p>
          <a:p>
            <a:r>
              <a:rPr lang="en-US" sz="2400" dirty="0"/>
              <a:t>Centers for Disease Control and Prevention, Mark’s story, </a:t>
            </a:r>
            <a:r>
              <a:rPr lang="en-US" sz="2400" u="sng" dirty="0">
                <a:hlinkClick r:id="rId5"/>
              </a:rPr>
              <a:t>https://www.youtube.com/watch?v=4D_wsryhBXY</a:t>
            </a:r>
            <a:r>
              <a:rPr lang="en-US" sz="2400" dirty="0"/>
              <a:t> </a:t>
            </a:r>
          </a:p>
        </p:txBody>
      </p:sp>
    </p:spTree>
    <p:extLst>
      <p:ext uri="{BB962C8B-B14F-4D97-AF65-F5344CB8AC3E}">
        <p14:creationId xmlns:p14="http://schemas.microsoft.com/office/powerpoint/2010/main" val="425033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761999" y="2090735"/>
            <a:ext cx="8108337" cy="3394472"/>
          </a:xfrm>
        </p:spPr>
        <p:txBody>
          <a:bodyPr/>
          <a:lstStyle/>
          <a:p>
            <a:pPr marL="0" indent="0" algn="ctr">
              <a:buNone/>
            </a:pPr>
            <a:r>
              <a:rPr lang="en-US" sz="3600" dirty="0">
                <a:solidFill>
                  <a:srgbClr val="202124"/>
                </a:solidFill>
                <a:latin typeface="Roboto" panose="02000000000000000000" pitchFamily="2" charset="0"/>
              </a:rPr>
              <a:t>The World Health Organization defines disability as denoting impairments of body functions and structure, limitations in activity, and </a:t>
            </a:r>
          </a:p>
          <a:p>
            <a:pPr marL="0" indent="0" algn="ctr">
              <a:buNone/>
            </a:pPr>
            <a:r>
              <a:rPr lang="en-US" sz="3600" dirty="0">
                <a:solidFill>
                  <a:srgbClr val="202124"/>
                </a:solidFill>
                <a:latin typeface="Roboto" panose="02000000000000000000" pitchFamily="2" charset="0"/>
              </a:rPr>
              <a:t>participation restrictions. </a:t>
            </a:r>
            <a:r>
              <a:rPr lang="en-US" sz="2000" dirty="0">
                <a:solidFill>
                  <a:srgbClr val="202124"/>
                </a:solidFill>
                <a:latin typeface="Roboto" panose="02000000000000000000" pitchFamily="2" charset="0"/>
              </a:rPr>
              <a:t>[2] </a:t>
            </a:r>
            <a:endParaRPr lang="en-US" sz="3600" dirty="0">
              <a:solidFill>
                <a:srgbClr val="202124"/>
              </a:solidFill>
              <a:latin typeface="Roboto" panose="02000000000000000000" pitchFamily="2" charset="0"/>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928658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0800" y="5897348"/>
            <a:ext cx="2743200" cy="57965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637309" y="533400"/>
            <a:ext cx="8229600" cy="1676400"/>
          </a:xfrm>
        </p:spPr>
        <p:txBody>
          <a:bodyPr/>
          <a:lstStyle/>
          <a:p>
            <a:r>
              <a:rPr lang="en-US" sz="3200" dirty="0"/>
              <a:t>We Must Include Disability Competencies in Professional Standards </a:t>
            </a:r>
            <a:br>
              <a:rPr lang="en-US" sz="3200" dirty="0"/>
            </a:br>
            <a:r>
              <a:rPr lang="en-US" sz="3200" dirty="0"/>
              <a:t>for Accreditation and Licensure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6913" y="2362200"/>
            <a:ext cx="7617487" cy="3957135"/>
          </a:xfrm>
          <a:prstGeom prst="rect">
            <a:avLst/>
          </a:prstGeom>
        </p:spPr>
      </p:pic>
    </p:spTree>
    <p:extLst>
      <p:ext uri="{BB962C8B-B14F-4D97-AF65-F5344CB8AC3E}">
        <p14:creationId xmlns:p14="http://schemas.microsoft.com/office/powerpoint/2010/main" val="1776242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4"/>
          </p:nvPr>
        </p:nvSpPr>
        <p:spPr>
          <a:xfrm>
            <a:off x="323346" y="914400"/>
            <a:ext cx="2800854" cy="739197"/>
          </a:xfrm>
          <a:noFill/>
          <a:ln>
            <a:noFill/>
          </a:ln>
        </p:spPr>
        <p:style>
          <a:lnRef idx="0">
            <a:scrgbClr r="0" g="0" b="0"/>
          </a:lnRef>
          <a:fillRef idx="0">
            <a:scrgbClr r="0" g="0" b="0"/>
          </a:fillRef>
          <a:effectRef idx="0">
            <a:scrgbClr r="0" g="0" b="0"/>
          </a:effectRef>
          <a:fontRef idx="minor">
            <a:schemeClr val="accent1"/>
          </a:fontRef>
        </p:style>
        <p:txBody>
          <a:bodyPr>
            <a:normAutofit fontScale="92500"/>
          </a:bodyPr>
          <a:lstStyle/>
          <a:p>
            <a:pPr indent="0">
              <a:buNone/>
            </a:pPr>
            <a:r>
              <a:rPr lang="en-US" sz="4000" dirty="0"/>
              <a:t>Thank you!</a:t>
            </a:r>
          </a:p>
        </p:txBody>
      </p:sp>
      <p:pic>
        <p:nvPicPr>
          <p:cNvPr id="3" name="Picture 2" descr="photograph of smiling young woman with Down syndrome, blue eyes, redding brown hair, ruddy cheeks, wearing dark brown sweater " title="smiling wom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73" y="1639742"/>
            <a:ext cx="7162800" cy="4775200"/>
          </a:xfrm>
          <a:prstGeom prst="rect">
            <a:avLst/>
          </a:prstGeom>
        </p:spPr>
      </p:pic>
    </p:spTree>
    <p:extLst>
      <p:ext uri="{BB962C8B-B14F-4D97-AF65-F5344CB8AC3E}">
        <p14:creationId xmlns:p14="http://schemas.microsoft.com/office/powerpoint/2010/main" val="2677398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9654" y="2970626"/>
            <a:ext cx="6961239" cy="2325757"/>
          </a:xfrm>
          <a:prstGeom prst="rect">
            <a:avLst/>
          </a:prstGeom>
        </p:spPr>
      </p:pic>
      <p:sp>
        <p:nvSpPr>
          <p:cNvPr id="5" name="TextBox 4"/>
          <p:cNvSpPr txBox="1"/>
          <p:nvPr/>
        </p:nvSpPr>
        <p:spPr>
          <a:xfrm>
            <a:off x="610985" y="1106632"/>
            <a:ext cx="7818120" cy="3508653"/>
          </a:xfrm>
          <a:prstGeom prst="rect">
            <a:avLst/>
          </a:prstGeom>
          <a:noFill/>
        </p:spPr>
        <p:txBody>
          <a:bodyPr wrap="square" rtlCol="0">
            <a:spAutoFit/>
          </a:bodyPr>
          <a:lstStyle/>
          <a:p>
            <a:r>
              <a:rPr lang="en-US" sz="2100" dirty="0"/>
              <a:t>Funding Acknowledgement </a:t>
            </a:r>
          </a:p>
          <a:p>
            <a:endParaRPr lang="en-US" sz="1500" dirty="0"/>
          </a:p>
          <a:p>
            <a:endParaRPr lang="en-US" sz="1500" dirty="0"/>
          </a:p>
          <a:p>
            <a:r>
              <a:rPr lang="en-US" sz="1500" dirty="0"/>
              <a:t>The Ohio Disability and Health Program is supported by the Centers for Disease Control and Prevention Cooperative Agreement Number NU27DD000032. The contents of this presentation are solely the responsibility of the authors and do not necessarily represent the official views of the Centers for Disease Control and Prevention.</a:t>
            </a:r>
          </a:p>
          <a:p>
            <a:endParaRPr lang="en-US" sz="1500" dirty="0"/>
          </a:p>
          <a:p>
            <a:endParaRPr lang="en-US" sz="1500" dirty="0"/>
          </a:p>
          <a:p>
            <a:endParaRPr lang="en-US" sz="1350" dirty="0"/>
          </a:p>
          <a:p>
            <a:endParaRPr lang="en-US" sz="1350" dirty="0"/>
          </a:p>
          <a:p>
            <a:endParaRPr lang="en-US" sz="1350" dirty="0"/>
          </a:p>
          <a:p>
            <a:endParaRPr lang="en-US" sz="1350" dirty="0"/>
          </a:p>
          <a:p>
            <a:endParaRPr lang="en-US" sz="1350" dirty="0"/>
          </a:p>
          <a:p>
            <a:endParaRPr lang="en-US" sz="1350" dirty="0"/>
          </a:p>
        </p:txBody>
      </p:sp>
    </p:spTree>
    <p:extLst>
      <p:ext uri="{BB962C8B-B14F-4D97-AF65-F5344CB8AC3E}">
        <p14:creationId xmlns:p14="http://schemas.microsoft.com/office/powerpoint/2010/main" val="979867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092" y="1109946"/>
            <a:ext cx="8532108" cy="5632311"/>
          </a:xfrm>
          <a:prstGeom prst="rect">
            <a:avLst/>
          </a:prstGeom>
        </p:spPr>
        <p:txBody>
          <a:bodyPr wrap="square">
            <a:spAutoFit/>
          </a:bodyPr>
          <a:lstStyle/>
          <a:p>
            <a:r>
              <a:rPr lang="en-US" sz="2400" dirty="0"/>
              <a:t>We are grateful to Rick Guidotti and</a:t>
            </a:r>
            <a:r>
              <a:rPr lang="en-US" sz="2400" b="1" dirty="0"/>
              <a:t> </a:t>
            </a:r>
            <a:r>
              <a:rPr lang="en-US" sz="2400" b="1" dirty="0" err="1"/>
              <a:t>PositiveExposure</a:t>
            </a:r>
            <a:r>
              <a:rPr lang="en-US" sz="2400" dirty="0"/>
              <a:t> for the beautiful photographs used in this presentation, </a:t>
            </a:r>
            <a:r>
              <a:rPr lang="en-US" sz="2400" u="sng" dirty="0">
                <a:hlinkClick r:id="rId2"/>
              </a:rPr>
              <a:t>https://positiveexposure.org/</a:t>
            </a:r>
            <a:r>
              <a:rPr lang="en-US" sz="2400" dirty="0"/>
              <a:t> </a:t>
            </a:r>
          </a:p>
          <a:p>
            <a:pPr marL="457200" lvl="0" indent="-457200">
              <a:buFont typeface="+mj-lt"/>
              <a:buAutoNum type="arabicPeriod"/>
            </a:pPr>
            <a:r>
              <a:rPr lang="en-US" sz="2400" dirty="0" err="1"/>
              <a:t>Frenk</a:t>
            </a:r>
            <a:r>
              <a:rPr lang="en-US" sz="2400" dirty="0"/>
              <a:t>, J., Chen, L., </a:t>
            </a:r>
            <a:r>
              <a:rPr lang="en-US" sz="2400" dirty="0" err="1"/>
              <a:t>Bhutta</a:t>
            </a:r>
            <a:r>
              <a:rPr lang="en-US" sz="2400" dirty="0"/>
              <a:t>, Z. A., Cohen, J., Crisp, N., Evans, T., ... &amp; </a:t>
            </a:r>
            <a:r>
              <a:rPr lang="en-US" sz="2400" dirty="0" err="1"/>
              <a:t>Zurayk</a:t>
            </a:r>
            <a:r>
              <a:rPr lang="en-US" sz="2400" dirty="0"/>
              <a:t>, H. (2010). Health professionals for a new century: transforming education to strengthen health systems in an interdependent world. </a:t>
            </a:r>
            <a:r>
              <a:rPr lang="en-US" sz="2400" i="1" dirty="0"/>
              <a:t>The lancet</a:t>
            </a:r>
            <a:r>
              <a:rPr lang="en-US" sz="2400" dirty="0"/>
              <a:t>, </a:t>
            </a:r>
            <a:r>
              <a:rPr lang="en-US" sz="2400" i="1" dirty="0"/>
              <a:t>376</a:t>
            </a:r>
            <a:r>
              <a:rPr lang="en-US" sz="2400" dirty="0"/>
              <a:t>(975 (6), 1923-1958.</a:t>
            </a:r>
          </a:p>
          <a:p>
            <a:pPr marL="457200" lvl="0" indent="-457200">
              <a:buFont typeface="+mj-lt"/>
              <a:buAutoNum type="arabicPeriod"/>
            </a:pPr>
            <a:r>
              <a:rPr lang="en-US" sz="2400" dirty="0"/>
              <a:t>World Health Organization(2001). ICF: International Classification of Functioning, Disability and Health. </a:t>
            </a:r>
          </a:p>
          <a:p>
            <a:pPr marL="457200" lvl="0" indent="-457200">
              <a:buFont typeface="+mj-lt"/>
              <a:buAutoNum type="arabicPeriod"/>
            </a:pPr>
            <a:r>
              <a:rPr lang="en-US" sz="2400" dirty="0"/>
              <a:t>Centers for Disease Control and Prevention (2018). Disability Impacts All of Us infographic, </a:t>
            </a:r>
            <a:r>
              <a:rPr lang="en-US" sz="2400" u="sng" dirty="0">
                <a:hlinkClick r:id="rId3"/>
              </a:rPr>
              <a:t>https://www.cdc.gov/ncbddd/disabilityandhealth/infographic-disability-impacts-all.html</a:t>
            </a:r>
            <a:endParaRPr lang="en-US" sz="2400" dirty="0"/>
          </a:p>
          <a:p>
            <a:pPr>
              <a:defRPr/>
            </a:pPr>
            <a:endParaRPr lang="en-US" sz="2400" dirty="0"/>
          </a:p>
        </p:txBody>
      </p:sp>
      <p:sp>
        <p:nvSpPr>
          <p:cNvPr id="2" name="Title 1"/>
          <p:cNvSpPr>
            <a:spLocks noGrp="1"/>
          </p:cNvSpPr>
          <p:nvPr>
            <p:ph type="title"/>
          </p:nvPr>
        </p:nvSpPr>
        <p:spPr>
          <a:xfrm>
            <a:off x="609600" y="152400"/>
            <a:ext cx="8229600" cy="1143000"/>
          </a:xfrm>
        </p:spPr>
        <p:txBody>
          <a:bodyPr/>
          <a:lstStyle/>
          <a:p>
            <a:r>
              <a:rPr lang="en-US" dirty="0"/>
              <a:t>References</a:t>
            </a:r>
          </a:p>
        </p:txBody>
      </p:sp>
    </p:spTree>
    <p:extLst>
      <p:ext uri="{BB962C8B-B14F-4D97-AF65-F5344CB8AC3E}">
        <p14:creationId xmlns:p14="http://schemas.microsoft.com/office/powerpoint/2010/main" val="2130103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310" y="228600"/>
            <a:ext cx="8229600" cy="5518795"/>
          </a:xfrm>
        </p:spPr>
        <p:txBody>
          <a:bodyPr/>
          <a:lstStyle/>
          <a:p>
            <a:pPr marL="457200" lvl="0" indent="-457200">
              <a:buFont typeface="+mj-lt"/>
              <a:buAutoNum type="arabicPeriod" startAt="4"/>
            </a:pPr>
            <a:r>
              <a:rPr lang="en-US" sz="2400" dirty="0"/>
              <a:t>Reichard, A. </a:t>
            </a:r>
            <a:r>
              <a:rPr lang="en-US" sz="2400" dirty="0" err="1"/>
              <a:t>Stolzle</a:t>
            </a:r>
            <a:r>
              <a:rPr lang="en-US" sz="2400" dirty="0"/>
              <a:t>, H. Fox, M.H. (2011). Health disparities among adults with physical disabilities or cognitive limitations compared to individuals with no disabilities in the United States. Disability and Health Journal, 4 (2),  </a:t>
            </a:r>
            <a:r>
              <a:rPr lang="en-US" sz="2400" u="sng" dirty="0">
                <a:hlinkClick r:id="rId2"/>
              </a:rPr>
              <a:t>10.1016/j.dhjo.2010.05.003</a:t>
            </a:r>
            <a:endParaRPr lang="en-US" sz="2400" dirty="0"/>
          </a:p>
          <a:p>
            <a:pPr marL="457200" lvl="0" indent="-457200">
              <a:buFont typeface="+mj-lt"/>
              <a:buAutoNum type="arabicPeriod" startAt="4"/>
            </a:pPr>
            <a:r>
              <a:rPr lang="en-US" sz="2400" dirty="0"/>
              <a:t>Shakespeare, T. (2012). Still a health issue. Disability and Health Journal, 5(3). </a:t>
            </a:r>
          </a:p>
          <a:p>
            <a:pPr marL="457200" lvl="0" indent="-457200">
              <a:buFont typeface="+mj-lt"/>
              <a:buAutoNum type="arabicPeriod" startAt="4"/>
            </a:pPr>
            <a:r>
              <a:rPr lang="en-US" sz="2400" i="1" dirty="0"/>
              <a:t>World Health Organization [and] The World Bank. (2011). World report on disability. Geneva, Switzerland :World Health Organization. </a:t>
            </a:r>
            <a:r>
              <a:rPr lang="en-US" sz="2400" dirty="0"/>
              <a:t>Available at </a:t>
            </a:r>
            <a:r>
              <a:rPr lang="en-US" sz="2400" u="sng" dirty="0">
                <a:hlinkClick r:id="rId3"/>
              </a:rPr>
              <a:t>https://www.who.int/publications/i/item/world-report-on-disability </a:t>
            </a:r>
            <a:r>
              <a:rPr lang="en-US" sz="2400" u="sng" dirty="0">
                <a:hlinkClick r:id="rId4"/>
              </a:rPr>
              <a:t>www.who.int</a:t>
            </a:r>
            <a:endParaRPr lang="en-US" sz="2400" u="sng" dirty="0"/>
          </a:p>
          <a:p>
            <a:pPr marL="457200" lvl="0" indent="-457200">
              <a:buFont typeface="+mj-lt"/>
              <a:buAutoNum type="arabicPeriod" startAt="4"/>
            </a:pPr>
            <a:endParaRPr lang="en-US" sz="2400" dirty="0"/>
          </a:p>
          <a:p>
            <a:pPr marL="457200" lvl="1" indent="-457200" eaLnBrk="0" hangingPunct="0">
              <a:spcBef>
                <a:spcPct val="0"/>
              </a:spcBef>
              <a:buFont typeface="+mj-lt"/>
              <a:buAutoNum type="arabicPeriod"/>
            </a:pPr>
            <a:endParaRPr lang="en-US" sz="2400" dirty="0">
              <a:solidFill>
                <a:prstClr val="black"/>
              </a:solidFill>
            </a:endParaRPr>
          </a:p>
          <a:p>
            <a:endParaRPr lang="en-US" sz="2400" dirty="0"/>
          </a:p>
        </p:txBody>
      </p:sp>
      <p:sp>
        <p:nvSpPr>
          <p:cNvPr id="4" name="Rectangle 1"/>
          <p:cNvSpPr>
            <a:spLocks noChangeArrowheads="1"/>
          </p:cNvSpPr>
          <p:nvPr/>
        </p:nvSpPr>
        <p:spPr bwMode="auto">
          <a:xfrm>
            <a:off x="457200" y="759768"/>
            <a:ext cx="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23232"/>
              </a:solidFill>
              <a:effectLst/>
              <a:latin typeface="Nexus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6957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2"/>
          </a:xfrm>
        </p:spPr>
        <p:txBody>
          <a:bodyPr/>
          <a:lstStyle/>
          <a:p>
            <a:pPr marL="457200" indent="-457200">
              <a:buFont typeface="+mj-lt"/>
              <a:buAutoNum type="arabicPeriod" startAt="7"/>
            </a:pPr>
            <a:r>
              <a:rPr lang="en-US" sz="2400" dirty="0" err="1"/>
              <a:t>Ankam</a:t>
            </a:r>
            <a:r>
              <a:rPr lang="en-US" sz="2400" dirty="0"/>
              <a:t>, N. S., </a:t>
            </a:r>
            <a:r>
              <a:rPr lang="en-US" sz="2400" dirty="0" err="1"/>
              <a:t>Bosques</a:t>
            </a:r>
            <a:r>
              <a:rPr lang="en-US" sz="2400" dirty="0"/>
              <a:t>, G., </a:t>
            </a:r>
            <a:r>
              <a:rPr lang="en-US" sz="2400" dirty="0" err="1"/>
              <a:t>Sauter</a:t>
            </a:r>
            <a:r>
              <a:rPr lang="en-US" sz="2400" dirty="0"/>
              <a:t>, C., </a:t>
            </a:r>
            <a:r>
              <a:rPr lang="en-US" sz="2400" dirty="0" err="1"/>
              <a:t>Stiens</a:t>
            </a:r>
            <a:r>
              <a:rPr lang="en-US" sz="2400" dirty="0"/>
              <a:t>, S., </a:t>
            </a:r>
            <a:r>
              <a:rPr lang="en-US" sz="2400" dirty="0" err="1"/>
              <a:t>Therattil</a:t>
            </a:r>
            <a:r>
              <a:rPr lang="en-US" sz="2400" dirty="0"/>
              <a:t>, M., Williams, F. H., ... &amp; Mayer, R. S. (2019). Competency-based curriculum development to meet the needs of people with disabilities: A call to action. </a:t>
            </a:r>
            <a:r>
              <a:rPr lang="en-US" sz="2400" i="1" dirty="0"/>
              <a:t>Academic medicine</a:t>
            </a:r>
            <a:r>
              <a:rPr lang="en-US" sz="2400" dirty="0"/>
              <a:t>, </a:t>
            </a:r>
            <a:r>
              <a:rPr lang="en-US" sz="2400" i="1" dirty="0"/>
              <a:t>94</a:t>
            </a:r>
            <a:r>
              <a:rPr lang="en-US" sz="2400" dirty="0"/>
              <a:t>(6), 781-788.</a:t>
            </a:r>
          </a:p>
          <a:p>
            <a:pPr marL="457200" indent="-457200">
              <a:buFont typeface="+mj-lt"/>
              <a:buAutoNum type="arabicPeriod" startAt="7"/>
            </a:pPr>
            <a:r>
              <a:rPr lang="en-US" sz="2400" dirty="0"/>
              <a:t>L.I. Iezzoni, L.M. Long-</a:t>
            </a:r>
            <a:r>
              <a:rPr lang="en-US" sz="2400" dirty="0" err="1"/>
              <a:t>Bellil</a:t>
            </a:r>
            <a:r>
              <a:rPr lang="en-US" sz="2400" dirty="0"/>
              <a:t> (2012). Training physicians about caring for persons with disabilities: “Nothing about us without us!” Disability and Health Journal, 5, pp. 136-139</a:t>
            </a:r>
          </a:p>
          <a:p>
            <a:pPr marL="457200" indent="-457200">
              <a:buFont typeface="+mj-lt"/>
              <a:buAutoNum type="arabicPeriod" startAt="7"/>
            </a:pPr>
            <a:r>
              <a:rPr lang="en-US" sz="2400" dirty="0"/>
              <a:t>A. Duggan, Y.S. Bradshaw, S.E. Carroll, S.H. Rattigan, W. Altman(2009).What can I learn from this interaction? A qualitative analysis of medical student self-reflection and learning in a standardized patient exercise about disability. J Health </a:t>
            </a:r>
            <a:r>
              <a:rPr lang="en-US" sz="2400" dirty="0" err="1"/>
              <a:t>Commun</a:t>
            </a:r>
            <a:r>
              <a:rPr lang="en-US" sz="2400" dirty="0"/>
              <a:t>, 14 (8) (2009), pp. 797-811</a:t>
            </a:r>
          </a:p>
          <a:p>
            <a:pPr marL="457200" indent="-457200">
              <a:buFont typeface="+mj-lt"/>
              <a:buAutoNum type="arabicPeriod" startAt="7"/>
            </a:pPr>
            <a:endParaRPr lang="en-US" sz="2400" dirty="0"/>
          </a:p>
        </p:txBody>
      </p:sp>
    </p:spTree>
    <p:extLst>
      <p:ext uri="{BB962C8B-B14F-4D97-AF65-F5344CB8AC3E}">
        <p14:creationId xmlns:p14="http://schemas.microsoft.com/office/powerpoint/2010/main" val="1640037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3200" y="5829300"/>
            <a:ext cx="2286000" cy="685800"/>
          </a:xfrm>
          <a:prstGeom prst="rect">
            <a:avLst/>
          </a:prstGeom>
          <a:solidFill>
            <a:schemeClr val="bg1"/>
          </a:solidFill>
        </p:spPr>
        <p:txBody>
          <a:bodyPr wrap="square" rtlCol="0">
            <a:spAutoFit/>
          </a:bodyPr>
          <a:lstStyle/>
          <a:p>
            <a:endParaRPr lang="en-US" dirty="0"/>
          </a:p>
        </p:txBody>
      </p:sp>
      <p:sp>
        <p:nvSpPr>
          <p:cNvPr id="3" name="Content Placeholder 2"/>
          <p:cNvSpPr>
            <a:spLocks noGrp="1"/>
          </p:cNvSpPr>
          <p:nvPr>
            <p:ph idx="1"/>
          </p:nvPr>
        </p:nvSpPr>
        <p:spPr>
          <a:xfrm>
            <a:off x="609600" y="0"/>
            <a:ext cx="8229600" cy="6172200"/>
          </a:xfrm>
        </p:spPr>
        <p:txBody>
          <a:bodyPr/>
          <a:lstStyle/>
          <a:p>
            <a:pPr marL="514350" indent="-514350">
              <a:buFont typeface="+mj-lt"/>
              <a:buAutoNum type="arabicPeriod" startAt="10"/>
            </a:pPr>
            <a:r>
              <a:rPr lang="en-US" sz="2400" dirty="0"/>
              <a:t>Symons, A.B.  </a:t>
            </a:r>
            <a:r>
              <a:rPr lang="en-US" sz="2400" dirty="0" err="1"/>
              <a:t>McGuigan</a:t>
            </a:r>
            <a:r>
              <a:rPr lang="en-US" sz="2400" dirty="0"/>
              <a:t>, D. </a:t>
            </a:r>
            <a:r>
              <a:rPr lang="en-US" sz="2400" dirty="0" err="1"/>
              <a:t>Akl</a:t>
            </a:r>
            <a:r>
              <a:rPr lang="en-US" sz="2400" dirty="0"/>
              <a:t>,  E.A. (2009). A curriculum to teach medical students to care for people with disabilities: development and initial implementation.  BMC Med </a:t>
            </a:r>
            <a:r>
              <a:rPr lang="en-US" sz="2400" dirty="0" err="1"/>
              <a:t>Educ</a:t>
            </a:r>
            <a:r>
              <a:rPr lang="en-US" sz="2400" dirty="0"/>
              <a:t>, 9 (1) (2009), p. 78</a:t>
            </a:r>
          </a:p>
          <a:p>
            <a:pPr marL="514350" indent="-514350">
              <a:buFont typeface="+mj-lt"/>
              <a:buAutoNum type="arabicPeriod" startAt="10"/>
            </a:pPr>
            <a:r>
              <a:rPr lang="en-US" sz="2400" dirty="0"/>
              <a:t>L.M. Long-</a:t>
            </a:r>
            <a:r>
              <a:rPr lang="en-US" sz="2400" dirty="0" err="1"/>
              <a:t>Bellil</a:t>
            </a:r>
            <a:r>
              <a:rPr lang="en-US" sz="2400" dirty="0"/>
              <a:t>, K.L. Robey, C.L. Graham, </a:t>
            </a:r>
            <a:r>
              <a:rPr lang="en-US" sz="2400" i="1" dirty="0"/>
              <a:t>et al. (2011). </a:t>
            </a:r>
            <a:r>
              <a:rPr lang="en-US" sz="2400" dirty="0"/>
              <a:t>Teaching medical students about disability: the use of standardized patients. </a:t>
            </a:r>
            <a:r>
              <a:rPr lang="en-US" sz="2400" dirty="0" err="1"/>
              <a:t>Acad</a:t>
            </a:r>
            <a:r>
              <a:rPr lang="en-US" sz="2400" dirty="0"/>
              <a:t> Med, 86 (9) (2011), pp. 1163-1170</a:t>
            </a:r>
          </a:p>
          <a:p>
            <a:pPr marL="514350" indent="-514350">
              <a:buFont typeface="+mj-lt"/>
              <a:buAutoNum type="arabicPeriod" startAt="10"/>
            </a:pPr>
            <a:r>
              <a:rPr lang="en-US" sz="2400" dirty="0"/>
              <a:t>L.J. Woodard, S.M. Havercamp, K.K. </a:t>
            </a:r>
            <a:r>
              <a:rPr lang="en-US" sz="2400" dirty="0" err="1"/>
              <a:t>Zwygart</a:t>
            </a:r>
            <a:r>
              <a:rPr lang="en-US" sz="2400" dirty="0"/>
              <a:t>, E.A. Perkins (2009). An innovative clerkship module focused on patients with disabilities. </a:t>
            </a:r>
            <a:r>
              <a:rPr lang="en-US" sz="2400" dirty="0" err="1"/>
              <a:t>Acad</a:t>
            </a:r>
            <a:r>
              <a:rPr lang="en-US" sz="2400" dirty="0"/>
              <a:t> Med, 87 (4) (2012), pp. 537-542</a:t>
            </a:r>
          </a:p>
          <a:p>
            <a:pPr marL="514350" indent="-514350">
              <a:buFont typeface="+mj-lt"/>
              <a:buAutoNum type="arabicPeriod" startAt="10"/>
            </a:pPr>
            <a:r>
              <a:rPr lang="en-US" sz="2400" dirty="0"/>
              <a:t>P. Bu, J.J. </a:t>
            </a:r>
            <a:r>
              <a:rPr lang="en-US" sz="2400" dirty="0" err="1"/>
              <a:t>Veloski</a:t>
            </a:r>
            <a:r>
              <a:rPr lang="en-US" sz="2400" dirty="0"/>
              <a:t>, N.S. </a:t>
            </a:r>
            <a:r>
              <a:rPr lang="en-US" sz="2400" dirty="0" err="1"/>
              <a:t>Ankam</a:t>
            </a:r>
            <a:r>
              <a:rPr lang="en-US" sz="2400" dirty="0"/>
              <a:t>. (2016). Effects of a brief curricular intervention on medical students’ attitudes toward people with disabilities in healthcare settings. Am. J. Phys. Med. </a:t>
            </a:r>
            <a:r>
              <a:rPr lang="en-US" sz="2400" dirty="0" err="1"/>
              <a:t>Rehabil</a:t>
            </a:r>
            <a:r>
              <a:rPr lang="en-US" sz="2400" dirty="0"/>
              <a:t>., 95 (12) (2016), pp. 939-945</a:t>
            </a:r>
          </a:p>
          <a:p>
            <a:pPr marL="514350" indent="-514350">
              <a:buFont typeface="+mj-lt"/>
              <a:buAutoNum type="arabicPeriod" startAt="10"/>
            </a:pPr>
            <a:endParaRPr lang="en-US" sz="2400" dirty="0"/>
          </a:p>
        </p:txBody>
      </p:sp>
    </p:spTree>
    <p:extLst>
      <p:ext uri="{BB962C8B-B14F-4D97-AF65-F5344CB8AC3E}">
        <p14:creationId xmlns:p14="http://schemas.microsoft.com/office/powerpoint/2010/main" val="3420687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4636"/>
            <a:ext cx="8229600" cy="4525962"/>
          </a:xfrm>
        </p:spPr>
        <p:txBody>
          <a:bodyPr/>
          <a:lstStyle/>
          <a:p>
            <a:pPr marL="514350" indent="-514350">
              <a:buFont typeface="+mj-lt"/>
              <a:buAutoNum type="arabicPeriod" startAt="14"/>
            </a:pPr>
            <a:r>
              <a:rPr lang="en-US" sz="2400" dirty="0"/>
              <a:t>Iezzoni, L. I., Rao, S. R., </a:t>
            </a:r>
            <a:r>
              <a:rPr lang="en-US" sz="2400" dirty="0" err="1"/>
              <a:t>Ressalam</a:t>
            </a:r>
            <a:r>
              <a:rPr lang="en-US" sz="2400" dirty="0"/>
              <a:t>, J., </a:t>
            </a:r>
            <a:r>
              <a:rPr lang="en-US" sz="2400" dirty="0" err="1"/>
              <a:t>Bolcic-Jankovic</a:t>
            </a:r>
            <a:r>
              <a:rPr lang="en-US" sz="2400" dirty="0"/>
              <a:t>, D., </a:t>
            </a:r>
            <a:r>
              <a:rPr lang="en-US" sz="2400" dirty="0" err="1"/>
              <a:t>Agaronnik</a:t>
            </a:r>
            <a:r>
              <a:rPr lang="en-US" sz="2400" dirty="0"/>
              <a:t>, N. D., </a:t>
            </a:r>
            <a:r>
              <a:rPr lang="en-US" sz="2400" dirty="0" err="1"/>
              <a:t>Donelan</a:t>
            </a:r>
            <a:r>
              <a:rPr lang="en-US" sz="2400" dirty="0"/>
              <a:t>, K., ... &amp; Campbell, E. G. (2021). Physicians’ Perceptions Of People With Disability And Their Health Care: Study reports the results of a survey of physicians' perceptions of people with disability. </a:t>
            </a:r>
            <a:r>
              <a:rPr lang="en-US" sz="2400" i="1" dirty="0"/>
              <a:t>Health Affairs</a:t>
            </a:r>
            <a:r>
              <a:rPr lang="en-US" sz="2400" dirty="0"/>
              <a:t>, </a:t>
            </a:r>
            <a:r>
              <a:rPr lang="en-US" sz="2400" i="1" dirty="0"/>
              <a:t>40</a:t>
            </a:r>
            <a:r>
              <a:rPr lang="en-US" sz="2400" dirty="0"/>
              <a:t>(2), 297-306.</a:t>
            </a:r>
          </a:p>
          <a:p>
            <a:pPr marL="514350" indent="-514350">
              <a:buFont typeface="+mj-lt"/>
              <a:buAutoNum type="arabicPeriod" startAt="14"/>
            </a:pPr>
            <a:r>
              <a:rPr lang="en-US" sz="2400" dirty="0" err="1"/>
              <a:t>Agaronnik</a:t>
            </a:r>
            <a:r>
              <a:rPr lang="en-US" sz="2400" dirty="0"/>
              <a:t>, N. D., </a:t>
            </a:r>
            <a:r>
              <a:rPr lang="en-US" sz="2400" dirty="0" err="1"/>
              <a:t>Pendo</a:t>
            </a:r>
            <a:r>
              <a:rPr lang="en-US" sz="2400" dirty="0"/>
              <a:t>, E., Campbell, E. G., </a:t>
            </a:r>
            <a:r>
              <a:rPr lang="en-US" sz="2400" dirty="0" err="1"/>
              <a:t>Ressalam</a:t>
            </a:r>
            <a:r>
              <a:rPr lang="en-US" sz="2400" dirty="0"/>
              <a:t>, J., &amp; Iezzoni, L. I. (2019). Knowledge of practicing physicians about their legal obligations when caring for patients with disability. </a:t>
            </a:r>
            <a:r>
              <a:rPr lang="en-US" sz="2400" i="1" dirty="0"/>
              <a:t>Health affairs</a:t>
            </a:r>
            <a:r>
              <a:rPr lang="en-US" sz="2400" dirty="0"/>
              <a:t>, </a:t>
            </a:r>
            <a:r>
              <a:rPr lang="en-US" sz="2400" i="1" dirty="0"/>
              <a:t>38</a:t>
            </a:r>
            <a:r>
              <a:rPr lang="en-US" sz="2400" dirty="0"/>
              <a:t>(4), 545-553.</a:t>
            </a:r>
          </a:p>
          <a:p>
            <a:pPr marL="514350" indent="-514350">
              <a:buFont typeface="+mj-lt"/>
              <a:buAutoNum type="arabicPeriod" startAt="14"/>
            </a:pPr>
            <a:r>
              <a:rPr lang="en-US" sz="2400" dirty="0"/>
              <a:t>Ordway, A., </a:t>
            </a:r>
            <a:r>
              <a:rPr lang="en-US" sz="2400" dirty="0" err="1"/>
              <a:t>Garbaccio</a:t>
            </a:r>
            <a:r>
              <a:rPr lang="en-US" sz="2400" dirty="0"/>
              <a:t>, C., Richardson, M., </a:t>
            </a:r>
            <a:r>
              <a:rPr lang="en-US" sz="2400" dirty="0" err="1"/>
              <a:t>Matrone</a:t>
            </a:r>
            <a:r>
              <a:rPr lang="en-US" sz="2400" dirty="0"/>
              <a:t>, K., &amp; Johnson, K. L. (2021). Health care access and the Americans with Disabilities Act: A mixed methods study. </a:t>
            </a:r>
            <a:r>
              <a:rPr lang="en-US" sz="2400" i="1" dirty="0"/>
              <a:t>Disability and Health Journal</a:t>
            </a:r>
            <a:r>
              <a:rPr lang="en-US" sz="2400" dirty="0"/>
              <a:t>, </a:t>
            </a:r>
            <a:r>
              <a:rPr lang="en-US" sz="2400" i="1" dirty="0"/>
              <a:t>14</a:t>
            </a:r>
            <a:r>
              <a:rPr lang="en-US" sz="2400" dirty="0"/>
              <a:t>(1), 100967.</a:t>
            </a:r>
            <a:br>
              <a:rPr lang="en-US" sz="2400" dirty="0"/>
            </a:br>
            <a:endParaRPr lang="en-US" sz="2400" dirty="0"/>
          </a:p>
        </p:txBody>
      </p:sp>
    </p:spTree>
    <p:extLst>
      <p:ext uri="{BB962C8B-B14F-4D97-AF65-F5344CB8AC3E}">
        <p14:creationId xmlns:p14="http://schemas.microsoft.com/office/powerpoint/2010/main" val="2383453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534400" cy="6629400"/>
          </a:xfrm>
        </p:spPr>
        <p:txBody>
          <a:bodyPr/>
          <a:lstStyle/>
          <a:p>
            <a:pPr marL="514350" indent="-514350">
              <a:buFont typeface="+mj-lt"/>
              <a:buAutoNum type="arabicPeriod" startAt="17"/>
            </a:pPr>
            <a:r>
              <a:rPr lang="en-US" sz="2400" dirty="0"/>
              <a:t>Seidel, E. &amp; Crowe, S. (2017). The state of disability awareness in American medical schools.</a:t>
            </a:r>
            <a:r>
              <a:rPr lang="en-US" sz="2400" b="1" dirty="0"/>
              <a:t> </a:t>
            </a:r>
            <a:r>
              <a:rPr lang="en-US" sz="2400" dirty="0"/>
              <a:t>Am. J. Phys. Med. </a:t>
            </a:r>
            <a:r>
              <a:rPr lang="en-US" sz="2400" dirty="0" err="1"/>
              <a:t>Rehabil</a:t>
            </a:r>
            <a:r>
              <a:rPr lang="en-US" sz="2400" dirty="0"/>
              <a:t>., 96 (9), pp. 673-676</a:t>
            </a:r>
          </a:p>
          <a:p>
            <a:pPr marL="514350" lvl="0" indent="-514350">
              <a:buFont typeface="+mj-lt"/>
              <a:buAutoNum type="arabicPeriod" startAt="17"/>
            </a:pPr>
            <a:r>
              <a:rPr lang="en-US" sz="2400" dirty="0"/>
              <a:t>Neil Bowen, C., Havercamp, S. M., Bowen, S. K., &amp; Nye, G. (2020). A call to action: Preparing a disability-competent health care workforce. </a:t>
            </a:r>
            <a:r>
              <a:rPr lang="en-US" sz="2400" i="1" dirty="0"/>
              <a:t>Disability and Health Journal</a:t>
            </a:r>
            <a:r>
              <a:rPr lang="en-US" sz="2400" dirty="0"/>
              <a:t>, </a:t>
            </a:r>
            <a:r>
              <a:rPr lang="en-US" sz="2400" i="1" dirty="0"/>
              <a:t>13</a:t>
            </a:r>
            <a:r>
              <a:rPr lang="en-US" sz="2400" dirty="0"/>
              <a:t>(4), 100941.</a:t>
            </a:r>
          </a:p>
          <a:p>
            <a:pPr marL="514350" lvl="0" indent="-514350">
              <a:buFont typeface="+mj-lt"/>
              <a:buAutoNum type="arabicPeriod" startAt="17"/>
            </a:pPr>
            <a:r>
              <a:rPr lang="en-US" sz="2400" dirty="0"/>
              <a:t>L.D. </a:t>
            </a:r>
            <a:r>
              <a:rPr lang="en-US" sz="2400" dirty="0" err="1"/>
              <a:t>Gruppen</a:t>
            </a:r>
            <a:r>
              <a:rPr lang="en-US" sz="2400" dirty="0"/>
              <a:t>, R.S. </a:t>
            </a:r>
            <a:r>
              <a:rPr lang="en-US" sz="2400" dirty="0" err="1"/>
              <a:t>Mangrulkar</a:t>
            </a:r>
            <a:r>
              <a:rPr lang="en-US" sz="2400" dirty="0"/>
              <a:t>, J.C. </a:t>
            </a:r>
            <a:r>
              <a:rPr lang="en-US" sz="2400" dirty="0" err="1"/>
              <a:t>Kolars</a:t>
            </a:r>
            <a:r>
              <a:rPr lang="en-US" sz="2400" dirty="0"/>
              <a:t>. (2012). The promise of competency-based education in the health professions for improving global health. Hum </a:t>
            </a:r>
            <a:r>
              <a:rPr lang="en-US" sz="2400" dirty="0" err="1"/>
              <a:t>Resour</a:t>
            </a:r>
            <a:r>
              <a:rPr lang="en-US" sz="2400" dirty="0"/>
              <a:t> Health, 10 (1) (2012), </a:t>
            </a:r>
            <a:r>
              <a:rPr lang="en-US" sz="2400" u="sng" dirty="0">
                <a:hlinkClick r:id="rId2"/>
              </a:rPr>
              <a:t>10.1186/1478-4491-10-43</a:t>
            </a:r>
            <a:endParaRPr lang="en-US" sz="2400" dirty="0"/>
          </a:p>
          <a:p>
            <a:pPr marL="514350" indent="-514350">
              <a:buFont typeface="+mj-lt"/>
              <a:buAutoNum type="arabicPeriod" startAt="17"/>
            </a:pPr>
            <a:r>
              <a:rPr lang="en-US" sz="2400" dirty="0"/>
              <a:t>Havercamp, S. M., Barnhart, W. R., Robinson, A. C., &amp; Smith, C. N. W. (2021). What should we teach about disability? National consensus on disability competencies for health care education. </a:t>
            </a:r>
            <a:r>
              <a:rPr lang="en-US" sz="2400" i="1" dirty="0"/>
              <a:t>Disability and health journal</a:t>
            </a:r>
            <a:r>
              <a:rPr lang="en-US" sz="2400" dirty="0"/>
              <a:t>, </a:t>
            </a:r>
            <a:r>
              <a:rPr lang="en-US" sz="2400" i="1" dirty="0"/>
              <a:t>14</a:t>
            </a:r>
            <a:r>
              <a:rPr lang="en-US" sz="2400" dirty="0"/>
              <a:t>(2), 100989.</a:t>
            </a:r>
          </a:p>
          <a:p>
            <a:endParaRPr lang="en-US" dirty="0"/>
          </a:p>
        </p:txBody>
      </p:sp>
    </p:spTree>
    <p:extLst>
      <p:ext uri="{BB962C8B-B14F-4D97-AF65-F5344CB8AC3E}">
        <p14:creationId xmlns:p14="http://schemas.microsoft.com/office/powerpoint/2010/main" val="283153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8229600" cy="5410200"/>
          </a:xfrm>
        </p:spPr>
        <p:txBody>
          <a:bodyPr/>
          <a:lstStyle/>
          <a:p>
            <a:pPr marL="457200" indent="-457200">
              <a:buFont typeface="+mj-lt"/>
              <a:buAutoNum type="arabicPeriod" startAt="21"/>
            </a:pPr>
            <a:r>
              <a:rPr lang="en-US" sz="2400" dirty="0"/>
              <a:t>Alliance for Disability in Health Care Education (2019). Core Competencies for Disability in Health Care Education. </a:t>
            </a:r>
            <a:r>
              <a:rPr lang="en-US" sz="2400" dirty="0" err="1"/>
              <a:t>Peapack</a:t>
            </a:r>
            <a:r>
              <a:rPr lang="en-US" sz="2400" dirty="0"/>
              <a:t>, NJ. Alliance for Disability in Health Care Education. </a:t>
            </a:r>
            <a:r>
              <a:rPr lang="en-US" sz="2400" u="sng" dirty="0">
                <a:hlinkClick r:id="rId2"/>
              </a:rPr>
              <a:t>http://www.adhce.org</a:t>
            </a:r>
            <a:r>
              <a:rPr lang="en-US" sz="2400" dirty="0"/>
              <a:t>. </a:t>
            </a:r>
          </a:p>
          <a:p>
            <a:endParaRPr lang="en-US" dirty="0"/>
          </a:p>
        </p:txBody>
      </p:sp>
    </p:spTree>
    <p:extLst>
      <p:ext uri="{BB962C8B-B14F-4D97-AF65-F5344CB8AC3E}">
        <p14:creationId xmlns:p14="http://schemas.microsoft.com/office/powerpoint/2010/main" val="35843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5"/>
          </p:nvPr>
        </p:nvSpPr>
        <p:spPr>
          <a:xfrm flipH="1" flipV="1">
            <a:off x="8966093" y="898622"/>
            <a:ext cx="45719" cy="45719"/>
          </a:xfrm>
        </p:spPr>
        <p:txBody>
          <a:bodyPr/>
          <a:lstStyle/>
          <a:p>
            <a:endParaRPr lang="en-US"/>
          </a:p>
        </p:txBody>
      </p:sp>
      <p:sp>
        <p:nvSpPr>
          <p:cNvPr id="2" name="Content Placeholder 1"/>
          <p:cNvSpPr>
            <a:spLocks noGrp="1"/>
          </p:cNvSpPr>
          <p:nvPr>
            <p:ph idx="16"/>
          </p:nvPr>
        </p:nvSpPr>
        <p:spPr>
          <a:xfrm>
            <a:off x="533401" y="2324776"/>
            <a:ext cx="2447738" cy="2397177"/>
          </a:xfrm>
        </p:spPr>
        <p:txBody>
          <a:bodyPr/>
          <a:lstStyle/>
          <a:p>
            <a:pPr marL="0" indent="0">
              <a:lnSpc>
                <a:spcPct val="100000"/>
              </a:lnSpc>
              <a:buNone/>
            </a:pPr>
            <a:r>
              <a:rPr lang="en-US" sz="3600" dirty="0"/>
              <a:t>26%</a:t>
            </a:r>
            <a:r>
              <a:rPr lang="en-US" sz="3600" b="0" dirty="0"/>
              <a:t> </a:t>
            </a:r>
            <a:r>
              <a:rPr lang="en-US" sz="3200" b="0" dirty="0"/>
              <a:t>of adults in the U.S. has a disability</a:t>
            </a:r>
            <a:r>
              <a:rPr lang="en-US" sz="2000" b="0" dirty="0"/>
              <a:t> </a:t>
            </a:r>
            <a:r>
              <a:rPr lang="en-US" sz="2400" b="0" dirty="0"/>
              <a:t>[3]</a:t>
            </a:r>
          </a:p>
          <a:p>
            <a:pPr marL="0" indent="0">
              <a:buNone/>
            </a:pPr>
            <a:endParaRPr lang="en-US" dirty="0"/>
          </a:p>
        </p:txBody>
      </p:sp>
      <p:pic>
        <p:nvPicPr>
          <p:cNvPr id="4" name="Picture 3" descr="colorful bar graph indicating prevalence of  6 functional disability types &#10;Mobility, serious difficulty walking or climbing stairs, 13.7%&#10;Cognition, serious difficulty concentrating, remembering, or making decisions, 10.8%&#10;Independent Living, diffiuclty doing errands alone, 6.8%&#10;Hearing, Deafness or serious difficulty hearing, 5.9%&#10;Vision, blindness or serious difficulty seeing, 4.6%&#10;Self-care, difficulty dressing or bathing, 3.7%" title="Percentage of adults with functional disabiliy types"/>
          <p:cNvPicPr>
            <a:picLocks noChangeAspect="1"/>
          </p:cNvPicPr>
          <p:nvPr/>
        </p:nvPicPr>
        <p:blipFill>
          <a:blip r:embed="rId2"/>
          <a:stretch>
            <a:fillRect/>
          </a:stretch>
        </p:blipFill>
        <p:spPr>
          <a:xfrm>
            <a:off x="2981138" y="1675705"/>
            <a:ext cx="6162863" cy="4277885"/>
          </a:xfrm>
          <a:prstGeom prst="rect">
            <a:avLst/>
          </a:prstGeom>
        </p:spPr>
      </p:pic>
      <p:sp>
        <p:nvSpPr>
          <p:cNvPr id="6" name="TextBox 5"/>
          <p:cNvSpPr txBox="1"/>
          <p:nvPr/>
        </p:nvSpPr>
        <p:spPr>
          <a:xfrm>
            <a:off x="838200" y="533400"/>
            <a:ext cx="7620000" cy="1077218"/>
          </a:xfrm>
          <a:prstGeom prst="rect">
            <a:avLst/>
          </a:prstGeom>
          <a:noFill/>
        </p:spPr>
        <p:txBody>
          <a:bodyPr wrap="square" rtlCol="0">
            <a:spAutoFit/>
          </a:bodyPr>
          <a:lstStyle/>
          <a:p>
            <a:r>
              <a:rPr lang="en-US" sz="3200" dirty="0"/>
              <a:t>CDC Disability and Health Data System (2018)</a:t>
            </a:r>
          </a:p>
        </p:txBody>
      </p:sp>
    </p:spTree>
    <p:extLst>
      <p:ext uri="{BB962C8B-B14F-4D97-AF65-F5344CB8AC3E}">
        <p14:creationId xmlns:p14="http://schemas.microsoft.com/office/powerpoint/2010/main" val="397734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i="1" dirty="0"/>
              <a:t>At </a:t>
            </a:r>
            <a:r>
              <a:rPr lang="en-US" b="1" i="1" dirty="0"/>
              <a:t>26% </a:t>
            </a:r>
            <a:r>
              <a:rPr lang="en-US" i="1" dirty="0"/>
              <a:t>of the population, people with disabilities represent the largest minority group in the country, </a:t>
            </a:r>
          </a:p>
          <a:p>
            <a:pPr marL="0" indent="0">
              <a:buNone/>
            </a:pPr>
            <a:endParaRPr lang="en-US" i="1" dirty="0"/>
          </a:p>
          <a:p>
            <a:pPr marL="0" indent="0">
              <a:buNone/>
            </a:pPr>
            <a:r>
              <a:rPr lang="en-US" i="1" dirty="0"/>
              <a:t>yet the health care system is not prepared to meet their needs</a:t>
            </a:r>
          </a:p>
        </p:txBody>
      </p:sp>
    </p:spTree>
    <p:extLst>
      <p:ext uri="{BB962C8B-B14F-4D97-AF65-F5344CB8AC3E}">
        <p14:creationId xmlns:p14="http://schemas.microsoft.com/office/powerpoint/2010/main" val="3258778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People with disabilities</a:t>
            </a:r>
          </a:p>
        </p:txBody>
      </p:sp>
      <p:sp>
        <p:nvSpPr>
          <p:cNvPr id="6" name="Content Placeholder 5"/>
          <p:cNvSpPr>
            <a:spLocks noGrp="1"/>
          </p:cNvSpPr>
          <p:nvPr>
            <p:ph idx="1"/>
          </p:nvPr>
        </p:nvSpPr>
        <p:spPr/>
        <p:txBody>
          <a:bodyPr/>
          <a:lstStyle/>
          <a:p>
            <a:r>
              <a:rPr lang="en-US" sz="2800" dirty="0"/>
              <a:t>Overrepresented in health care system</a:t>
            </a:r>
          </a:p>
          <a:p>
            <a:pPr lvl="1"/>
            <a:r>
              <a:rPr lang="en-US" dirty="0"/>
              <a:t> </a:t>
            </a:r>
            <a:r>
              <a:rPr lang="en-US" sz="2400" dirty="0"/>
              <a:t>health needs related to disabling condition</a:t>
            </a:r>
          </a:p>
          <a:p>
            <a:pPr lvl="1"/>
            <a:r>
              <a:rPr lang="en-US" sz="2400" dirty="0"/>
              <a:t>high rates of chronic health conditions [4]</a:t>
            </a:r>
          </a:p>
          <a:p>
            <a:pPr marL="457200" lvl="1" indent="0">
              <a:buNone/>
            </a:pPr>
            <a:endParaRPr lang="en-US" sz="2400" dirty="0"/>
          </a:p>
          <a:p>
            <a:r>
              <a:rPr lang="en-US" sz="2800" dirty="0"/>
              <a:t>Despite the high need for health care, people with disabilities report barriers to quality care </a:t>
            </a:r>
            <a:r>
              <a:rPr lang="en-US" sz="2400" dirty="0"/>
              <a:t>[5]</a:t>
            </a:r>
          </a:p>
          <a:p>
            <a:endParaRPr lang="en-US" dirty="0"/>
          </a:p>
          <a:p>
            <a:endParaRPr lang="en-US" dirty="0"/>
          </a:p>
        </p:txBody>
      </p:sp>
    </p:spTree>
    <p:extLst>
      <p:ext uri="{BB962C8B-B14F-4D97-AF65-F5344CB8AC3E}">
        <p14:creationId xmlns:p14="http://schemas.microsoft.com/office/powerpoint/2010/main" val="3920843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Report on Disability</a:t>
            </a:r>
          </a:p>
        </p:txBody>
      </p:sp>
      <p:sp>
        <p:nvSpPr>
          <p:cNvPr id="3" name="Content Placeholder 2"/>
          <p:cNvSpPr>
            <a:spLocks noGrp="1"/>
          </p:cNvSpPr>
          <p:nvPr>
            <p:ph idx="1"/>
          </p:nvPr>
        </p:nvSpPr>
        <p:spPr/>
        <p:txBody>
          <a:bodyPr/>
          <a:lstStyle/>
          <a:p>
            <a:pPr marL="0" indent="0">
              <a:buNone/>
            </a:pPr>
            <a:r>
              <a:rPr lang="en-US" dirty="0"/>
              <a:t>People with disabilities report</a:t>
            </a:r>
          </a:p>
          <a:p>
            <a:pPr>
              <a:buFont typeface="Arial" panose="020B0604020202020204" pitchFamily="34" charset="0"/>
              <a:buChar char="•"/>
            </a:pPr>
            <a:r>
              <a:rPr lang="en-US" sz="2400" dirty="0"/>
              <a:t>poor access to healthcare compared to people without disabilities</a:t>
            </a:r>
          </a:p>
          <a:p>
            <a:pPr>
              <a:buFont typeface="Arial" panose="020B0604020202020204" pitchFamily="34" charset="0"/>
              <a:buChar char="•"/>
            </a:pPr>
            <a:r>
              <a:rPr lang="en-US" sz="2400" dirty="0"/>
              <a:t>high rates of unmet healthcare needs</a:t>
            </a:r>
          </a:p>
          <a:p>
            <a:pPr>
              <a:buFont typeface="Arial" panose="020B0604020202020204" pitchFamily="34" charset="0"/>
              <a:buChar char="•"/>
            </a:pPr>
            <a:r>
              <a:rPr lang="en-US" sz="2400" dirty="0"/>
              <a:t>dissatisfaction with the healthcare they receive [6]</a:t>
            </a:r>
          </a:p>
          <a:p>
            <a:endParaRPr lang="en-US" dirty="0"/>
          </a:p>
        </p:txBody>
      </p:sp>
    </p:spTree>
    <p:extLst>
      <p:ext uri="{BB962C8B-B14F-4D97-AF65-F5344CB8AC3E}">
        <p14:creationId xmlns:p14="http://schemas.microsoft.com/office/powerpoint/2010/main" val="1716556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844D8021C3E845339FCC288D5D26AF98"/>
  <p:tag name="TPVERSION" val="5"/>
  <p:tag name="TPFULLVERSION" val="5.3.1.3337"/>
  <p:tag name="PPTVERSION" val="14"/>
  <p:tag name="TPOS" val="2"/>
</p:tagLst>
</file>

<file path=ppt/theme/theme1.xml><?xml version="1.0" encoding="utf-8"?>
<a:theme xmlns:a="http://schemas.openxmlformats.org/drawingml/2006/main" name="OSUCCC-James Research Template">
  <a:themeElements>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EAE2EFC658DE41BFFC0C40BA428E04" ma:contentTypeVersion="14" ma:contentTypeDescription="Create a new document." ma:contentTypeScope="" ma:versionID="f7a0faac10ff55b37b3241fb52a5e394">
  <xsd:schema xmlns:xsd="http://www.w3.org/2001/XMLSchema" xmlns:xs="http://www.w3.org/2001/XMLSchema" xmlns:p="http://schemas.microsoft.com/office/2006/metadata/properties" xmlns:ns1="http://schemas.microsoft.com/sharepoint/v3" xmlns:ns3="5f81b54e-7ca6-4558-96c9-8032d206e40d" xmlns:ns4="ebaaa43c-979e-4d90-8693-09c9a5d32f36" targetNamespace="http://schemas.microsoft.com/office/2006/metadata/properties" ma:root="true" ma:fieldsID="b806e1d676f87f2deba5f3507442290a" ns1:_="" ns3:_="" ns4:_="">
    <xsd:import namespace="http://schemas.microsoft.com/sharepoint/v3"/>
    <xsd:import namespace="5f81b54e-7ca6-4558-96c9-8032d206e40d"/>
    <xsd:import namespace="ebaaa43c-979e-4d90-8693-09c9a5d32f3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81b54e-7ca6-4558-96c9-8032d206e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aaa43c-979e-4d90-8693-09c9a5d32f3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9C1B91-D4D4-4221-8CD7-636E2BAEAFAB}">
  <ds:schemaRefs>
    <ds:schemaRef ds:uri="http://schemas.microsoft.com/sharepoint/v3/contenttype/forms"/>
  </ds:schemaRefs>
</ds:datastoreItem>
</file>

<file path=customXml/itemProps2.xml><?xml version="1.0" encoding="utf-8"?>
<ds:datastoreItem xmlns:ds="http://schemas.openxmlformats.org/officeDocument/2006/customXml" ds:itemID="{0A41F6ED-33E8-4543-A39E-1B0A2C71B277}">
  <ds:schemaRefs>
    <ds:schemaRef ds:uri="http://schemas.microsoft.com/office/2006/documentManagement/types"/>
    <ds:schemaRef ds:uri="5f81b54e-7ca6-4558-96c9-8032d206e40d"/>
    <ds:schemaRef ds:uri="http://purl.org/dc/terms/"/>
    <ds:schemaRef ds:uri="http://schemas.microsoft.com/sharepoint/v3"/>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ebaaa43c-979e-4d90-8693-09c9a5d32f36"/>
    <ds:schemaRef ds:uri="http://www.w3.org/XML/1998/namespace"/>
  </ds:schemaRefs>
</ds:datastoreItem>
</file>

<file path=customXml/itemProps3.xml><?xml version="1.0" encoding="utf-8"?>
<ds:datastoreItem xmlns:ds="http://schemas.openxmlformats.org/officeDocument/2006/customXml" ds:itemID="{816CCE88-7A5E-4EA6-BFDA-90DB4ABEAD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f81b54e-7ca6-4558-96c9-8032d206e40d"/>
    <ds:schemaRef ds:uri="ebaaa43c-979e-4d90-8693-09c9a5d32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5528</TotalTime>
  <Words>3584</Words>
  <Application>Microsoft Office PowerPoint</Application>
  <PresentationFormat>On-screen Show (4:3)</PresentationFormat>
  <Paragraphs>243</Paragraphs>
  <Slides>59</Slides>
  <Notes>4</Notes>
  <HiddenSlides>0</HiddenSlides>
  <MMClips>0</MMClip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OSUCCC-James Research Template</vt:lpstr>
      <vt:lpstr>Custom Design</vt:lpstr>
      <vt:lpstr>1_Custom Design</vt:lpstr>
      <vt:lpstr>2_Custom Design</vt:lpstr>
      <vt:lpstr>Preparing Physicians to Care for People with Disabilities:  Core Competencies and the ADA </vt:lpstr>
      <vt:lpstr>PowerPoint Presentation</vt:lpstr>
      <vt:lpstr>Objectives</vt:lpstr>
      <vt:lpstr>PowerPoint Presentation</vt:lpstr>
      <vt:lpstr>PowerPoint Presentation</vt:lpstr>
      <vt:lpstr>PowerPoint Presentation</vt:lpstr>
      <vt:lpstr>PowerPoint Presentation</vt:lpstr>
      <vt:lpstr>People with disabilities</vt:lpstr>
      <vt:lpstr>World Report on Disability</vt:lpstr>
      <vt:lpstr>PowerPoint Presentation</vt:lpstr>
      <vt:lpstr>PowerPoint Presentation</vt:lpstr>
      <vt:lpstr>PowerPoint Presentation</vt:lpstr>
      <vt:lpstr>Health care providers</vt:lpstr>
      <vt:lpstr>Health Care Providers tend to</vt:lpstr>
      <vt:lpstr>PowerPoint Presentation</vt:lpstr>
      <vt:lpstr>PowerPoint Presentation</vt:lpstr>
      <vt:lpstr>What are training barriers?</vt:lpstr>
      <vt:lpstr>Lack of systemic organizing framework</vt:lpstr>
      <vt:lpstr>Milestones toward Disability- Competent Healthcare Workforce [18]</vt:lpstr>
      <vt:lpstr>Competency-based education</vt:lpstr>
      <vt:lpstr>Alliance for Disability in Health Care Education</vt:lpstr>
      <vt:lpstr>The Ohio Disability and Health Partnership Sought Broader Input [20]</vt:lpstr>
      <vt:lpstr>Disability stakeholder consensus</vt:lpstr>
      <vt:lpstr>PowerPoint Presentation</vt:lpstr>
      <vt:lpstr>PowerPoint Presentation</vt:lpstr>
      <vt:lpstr>Contextual and Conceptual Framework</vt:lpstr>
      <vt:lpstr>PowerPoint Presentation</vt:lpstr>
      <vt:lpstr>Professionalism and patient-centered care</vt:lpstr>
      <vt:lpstr>PowerPoint Presentation</vt:lpstr>
      <vt:lpstr>Teams and systems based practice</vt:lpstr>
      <vt:lpstr>PowerPoint Presentation</vt:lpstr>
      <vt:lpstr>Clinical Assessment</vt:lpstr>
      <vt:lpstr>PowerPoint Presentation</vt:lpstr>
      <vt:lpstr>Clinical Care over the lifespan and during Transitions</vt:lpstr>
      <vt:lpstr>PowerPoint Presentation</vt:lpstr>
      <vt:lpstr>PowerPoint Presentation</vt:lpstr>
      <vt:lpstr>Doctors think...</vt:lpstr>
      <vt:lpstr>The ADA requires that health care entities provide full and equal access to people with disabilities</vt:lpstr>
      <vt:lpstr>Providers must ensure that communication with patients with hearing, vision, and speech disabilities are as effective as communication with other patients </vt:lpstr>
      <vt:lpstr>Legal Obligations and Responsibilities</vt:lpstr>
      <vt:lpstr>Accommodation examples: </vt:lpstr>
      <vt:lpstr>Students Value Disability Training Opportunities More Comfortable with Patients </vt:lpstr>
      <vt:lpstr>Students Recognize Personal Bias </vt:lpstr>
      <vt:lpstr>Increased Understanding</vt:lpstr>
      <vt:lpstr>Nothing About Us Without Us</vt:lpstr>
      <vt:lpstr>Disability Resources for  Health Care Providers</vt:lpstr>
      <vt:lpstr>Fact Sheets</vt:lpstr>
      <vt:lpstr>Fact Sheets</vt:lpstr>
      <vt:lpstr>Online Training</vt:lpstr>
      <vt:lpstr>We Must Include Disability Competencies in Professional Standards  for Accreditation and Licensure</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vector>
  </TitlesOfParts>
  <Company>OSUMC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nisongeradmin</dc:creator>
  <cp:lastModifiedBy>Havercamp, Susan</cp:lastModifiedBy>
  <cp:revision>322</cp:revision>
  <dcterms:created xsi:type="dcterms:W3CDTF">2013-07-16T18:33:05Z</dcterms:created>
  <dcterms:modified xsi:type="dcterms:W3CDTF">2021-09-23T20:38:29Z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0x01010056EAE2EFC658DE41BFFC0C40BA428E04</vt:lpwstr>
  </property>
</Properties>
</file>